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7" r:id="rId1"/>
  </p:sldMasterIdLst>
  <p:notesMasterIdLst>
    <p:notesMasterId r:id="rId66"/>
  </p:notesMasterIdLst>
  <p:handoutMasterIdLst>
    <p:handoutMasterId r:id="rId67"/>
  </p:handoutMasterIdLst>
  <p:sldIdLst>
    <p:sldId id="262" r:id="rId2"/>
    <p:sldId id="614" r:id="rId3"/>
    <p:sldId id="615" r:id="rId4"/>
    <p:sldId id="616" r:id="rId5"/>
    <p:sldId id="617" r:id="rId6"/>
    <p:sldId id="618" r:id="rId7"/>
    <p:sldId id="619" r:id="rId8"/>
    <p:sldId id="620" r:id="rId9"/>
    <p:sldId id="621" r:id="rId10"/>
    <p:sldId id="622" r:id="rId11"/>
    <p:sldId id="623" r:id="rId12"/>
    <p:sldId id="624" r:id="rId13"/>
    <p:sldId id="625" r:id="rId14"/>
    <p:sldId id="626" r:id="rId15"/>
    <p:sldId id="627" r:id="rId16"/>
    <p:sldId id="628" r:id="rId17"/>
    <p:sldId id="629" r:id="rId18"/>
    <p:sldId id="630" r:id="rId19"/>
    <p:sldId id="631" r:id="rId20"/>
    <p:sldId id="632" r:id="rId21"/>
    <p:sldId id="633" r:id="rId22"/>
    <p:sldId id="541" r:id="rId23"/>
    <p:sldId id="538" r:id="rId24"/>
    <p:sldId id="539" r:id="rId25"/>
    <p:sldId id="540" r:id="rId26"/>
    <p:sldId id="545" r:id="rId27"/>
    <p:sldId id="546" r:id="rId28"/>
    <p:sldId id="547" r:id="rId29"/>
    <p:sldId id="548" r:id="rId30"/>
    <p:sldId id="554" r:id="rId31"/>
    <p:sldId id="551" r:id="rId32"/>
    <p:sldId id="552" r:id="rId33"/>
    <p:sldId id="553" r:id="rId34"/>
    <p:sldId id="550" r:id="rId35"/>
    <p:sldId id="520" r:id="rId36"/>
    <p:sldId id="559" r:id="rId37"/>
    <p:sldId id="557" r:id="rId38"/>
    <p:sldId id="558" r:id="rId39"/>
    <p:sldId id="561" r:id="rId40"/>
    <p:sldId id="562" r:id="rId41"/>
    <p:sldId id="563" r:id="rId42"/>
    <p:sldId id="564" r:id="rId43"/>
    <p:sldId id="565" r:id="rId44"/>
    <p:sldId id="582" r:id="rId45"/>
    <p:sldId id="566" r:id="rId46"/>
    <p:sldId id="567" r:id="rId47"/>
    <p:sldId id="634" r:id="rId48"/>
    <p:sldId id="635" r:id="rId49"/>
    <p:sldId id="636" r:id="rId50"/>
    <p:sldId id="637" r:id="rId51"/>
    <p:sldId id="638" r:id="rId52"/>
    <p:sldId id="639" r:id="rId53"/>
    <p:sldId id="640" r:id="rId54"/>
    <p:sldId id="641" r:id="rId55"/>
    <p:sldId id="642" r:id="rId56"/>
    <p:sldId id="643" r:id="rId57"/>
    <p:sldId id="644" r:id="rId58"/>
    <p:sldId id="645" r:id="rId59"/>
    <p:sldId id="646" r:id="rId60"/>
    <p:sldId id="647" r:id="rId61"/>
    <p:sldId id="648" r:id="rId62"/>
    <p:sldId id="649" r:id="rId63"/>
    <p:sldId id="650" r:id="rId64"/>
    <p:sldId id="653" r:id="rId65"/>
  </p:sldIdLst>
  <p:sldSz cx="12192000" cy="6858000"/>
  <p:notesSz cx="6797675" cy="9926638"/>
  <p:custDataLst>
    <p:tags r:id="rId6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ipette" initials="T" lastIdx="7" clrIdx="0">
    <p:extLst>
      <p:ext uri="{19B8F6BF-5375-455C-9EA6-DF929625EA0E}">
        <p15:presenceInfo xmlns:p15="http://schemas.microsoft.com/office/powerpoint/2012/main" userId="Galipette" providerId="None"/>
      </p:ext>
    </p:extLst>
  </p:cmAuthor>
  <p:cmAuthor id="2" name="Heather Newell" initials="HN" lastIdx="8" clrIdx="1">
    <p:extLst>
      <p:ext uri="{19B8F6BF-5375-455C-9EA6-DF929625EA0E}">
        <p15:presenceInfo xmlns:p15="http://schemas.microsoft.com/office/powerpoint/2012/main" userId="6917b3c44132557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00"/>
    <a:srgbClr val="FF8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632" autoAdjust="0"/>
  </p:normalViewPr>
  <p:slideViewPr>
    <p:cSldViewPr snapToGrid="0" snapToObjects="1">
      <p:cViewPr varScale="1">
        <p:scale>
          <a:sx n="65" d="100"/>
          <a:sy n="65" d="100"/>
        </p:scale>
        <p:origin x="84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gs" Target="tags/tag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>
              <a:latin typeface="CMU Serif Roman" panose="02000603000000000000" pitchFamily="2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31615-8F23-4A43-9261-725294FC9DD8}" type="datetimeFigureOut">
              <a:rPr lang="fr-FR" smtClean="0">
                <a:latin typeface="CMU Serif Roman" panose="02000603000000000000" pitchFamily="2" charset="0"/>
              </a:rPr>
              <a:t>17/12/2024</a:t>
            </a:fld>
            <a:endParaRPr lang="fr-FR" dirty="0">
              <a:latin typeface="CMU Serif Roman" panose="02000603000000000000" pitchFamily="2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>
              <a:latin typeface="CMU Serif Roman" panose="02000603000000000000" pitchFamily="2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1315F-3242-4EC1-BD54-FCDFE79630DD}" type="slidenum">
              <a:rPr lang="fr-FR" smtClean="0">
                <a:latin typeface="CMU Serif Roman" panose="02000603000000000000" pitchFamily="2" charset="0"/>
              </a:rPr>
              <a:t>‹N°›</a:t>
            </a:fld>
            <a:endParaRPr lang="fr-FR" dirty="0">
              <a:latin typeface="CMU Serif Roman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268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MU Serif Roman" panose="02000603000000000000" pitchFamily="2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MU Serif Roman" panose="02000603000000000000" pitchFamily="2" charset="0"/>
              </a:defRPr>
            </a:lvl1pPr>
          </a:lstStyle>
          <a:p>
            <a:fld id="{255DE776-DAF2-43B7-9661-EC3B07440A36}" type="datetimeFigureOut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MU Serif Roman" panose="02000603000000000000" pitchFamily="2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MU Serif Roman" panose="02000603000000000000" pitchFamily="2" charset="0"/>
              </a:defRPr>
            </a:lvl1pPr>
          </a:lstStyle>
          <a:p>
            <a:fld id="{7095978C-57CA-487C-91CE-DB732CE0073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4212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CMU Serif Roman" panose="02000603000000000000" pitchFamily="2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D5751B-7DA4-48E6-9D13-9DB78B1FBC26}" type="slidenum">
              <a:rPr lang="fr-FR" altLang="fr-FR"/>
              <a:pPr/>
              <a:t>1</a:t>
            </a:fld>
            <a:endParaRPr lang="fr-FR" altLang="fr-FR"/>
          </a:p>
        </p:txBody>
      </p:sp>
      <p:sp>
        <p:nvSpPr>
          <p:cNvPr id="1006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0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897445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43D48-3BC7-4A58-57E7-0BFCB0C88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B22E21-57D4-FEB6-878F-F6BBA18F6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10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0F2D2838-A755-D986-99CD-9CFB1BD9F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C7F9C7D9-69CD-9D85-5D40-36BAE2749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569162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43D48-3BC7-4A58-57E7-0BFCB0C88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B22E21-57D4-FEB6-878F-F6BBA18F6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11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0F2D2838-A755-D986-99CD-9CFB1BD9F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C7F9C7D9-69CD-9D85-5D40-36BAE2749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45581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43D48-3BC7-4A58-57E7-0BFCB0C88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B22E21-57D4-FEB6-878F-F6BBA18F6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12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0F2D2838-A755-D986-99CD-9CFB1BD9F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C7F9C7D9-69CD-9D85-5D40-36BAE2749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094380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6471D0-2624-3953-8755-8DFDBEE382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D255C7-0707-7E88-23F9-540E8D762D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13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774F68E7-05AC-0CC0-F727-90F7C154A2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02A1A5D7-E20F-37D7-C6F5-6CD8373531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326996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6471D0-2624-3953-8755-8DFDBEE382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D255C7-0707-7E88-23F9-540E8D762D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14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774F68E7-05AC-0CC0-F727-90F7C154A2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02A1A5D7-E20F-37D7-C6F5-6CD8373531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909583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CCE4BC-D13E-74DE-BA22-784F924470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2857C8-3CC6-96FF-B685-373B7D9769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15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D2A2C202-3223-2CD1-DA2B-AE419541F9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39E1E933-0F3E-929B-D0D5-FE1F3F6449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840765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752D80-D136-9A4C-D53C-82EC7399C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DA8EA5-212A-1630-B0FB-505912F659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16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761FFB2F-AFC1-05B5-04FE-9F0521D5FE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F457F99F-03BC-393E-F6E9-083931AF35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539167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752D80-D136-9A4C-D53C-82EC7399C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DA8EA5-212A-1630-B0FB-505912F659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17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761FFB2F-AFC1-05B5-04FE-9F0521D5FE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F457F99F-03BC-393E-F6E9-083931AF35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141090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43D48-3BC7-4A58-57E7-0BFCB0C88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B22E21-57D4-FEB6-878F-F6BBA18F6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18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0F2D2838-A755-D986-99CD-9CFB1BD9F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C7F9C7D9-69CD-9D85-5D40-36BAE2749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106151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43D48-3BC7-4A58-57E7-0BFCB0C88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B22E21-57D4-FEB6-878F-F6BBA18F6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19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0F2D2838-A755-D986-99CD-9CFB1BD9F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C7F9C7D9-69CD-9D85-5D40-36BAE2749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99749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CCE4BC-D13E-74DE-BA22-784F924470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2857C8-3CC6-96FF-B685-373B7D9769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2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D2A2C202-3223-2CD1-DA2B-AE419541F9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39E1E933-0F3E-929B-D0D5-FE1F3F6449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567594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43D48-3BC7-4A58-57E7-0BFCB0C88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B22E21-57D4-FEB6-878F-F6BBA18F6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20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0F2D2838-A755-D986-99CD-9CFB1BD9F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C7F9C7D9-69CD-9D85-5D40-36BAE2749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720319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43D48-3BC7-4A58-57E7-0BFCB0C88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B22E21-57D4-FEB6-878F-F6BBA18F6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21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0F2D2838-A755-D986-99CD-9CFB1BD9F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C7F9C7D9-69CD-9D85-5D40-36BAE2749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613236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CCE4BC-D13E-74DE-BA22-784F924470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2857C8-3CC6-96FF-B685-373B7D9769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22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D2A2C202-3223-2CD1-DA2B-AE419541F9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39E1E933-0F3E-929B-D0D5-FE1F3F6449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326501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43D48-3BC7-4A58-57E7-0BFCB0C88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B22E21-57D4-FEB6-878F-F6BBA18F6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23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0F2D2838-A755-D986-99CD-9CFB1BD9F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C7F9C7D9-69CD-9D85-5D40-36BAE2749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420903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752D80-D136-9A4C-D53C-82EC7399C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DA8EA5-212A-1630-B0FB-505912F659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24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761FFB2F-AFC1-05B5-04FE-9F0521D5FE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F457F99F-03BC-393E-F6E9-083931AF35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509204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43D48-3BC7-4A58-57E7-0BFCB0C88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B22E21-57D4-FEB6-878F-F6BBA18F6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25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0F2D2838-A755-D986-99CD-9CFB1BD9F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C7F9C7D9-69CD-9D85-5D40-36BAE2749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26353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43D48-3BC7-4A58-57E7-0BFCB0C88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B22E21-57D4-FEB6-878F-F6BBA18F6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26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0F2D2838-A755-D986-99CD-9CFB1BD9F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C7F9C7D9-69CD-9D85-5D40-36BAE2749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9900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43D48-3BC7-4A58-57E7-0BFCB0C88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B22E21-57D4-FEB6-878F-F6BBA18F6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27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0F2D2838-A755-D986-99CD-9CFB1BD9F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C7F9C7D9-69CD-9D85-5D40-36BAE2749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826238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43D48-3BC7-4A58-57E7-0BFCB0C88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B22E21-57D4-FEB6-878F-F6BBA18F6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28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0F2D2838-A755-D986-99CD-9CFB1BD9F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C7F9C7D9-69CD-9D85-5D40-36BAE2749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147746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43D48-3BC7-4A58-57E7-0BFCB0C88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B22E21-57D4-FEB6-878F-F6BBA18F6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29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0F2D2838-A755-D986-99CD-9CFB1BD9F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C7F9C7D9-69CD-9D85-5D40-36BAE2749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52971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3</a:t>
            </a:fld>
            <a:endParaRPr lang="fr-FR" altLang="fr-FR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6098404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43D48-3BC7-4A58-57E7-0BFCB0C88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B22E21-57D4-FEB6-878F-F6BBA18F6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30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0F2D2838-A755-D986-99CD-9CFB1BD9F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C7F9C7D9-69CD-9D85-5D40-36BAE2749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105808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43D48-3BC7-4A58-57E7-0BFCB0C88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B22E21-57D4-FEB6-878F-F6BBA18F6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31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0F2D2838-A755-D986-99CD-9CFB1BD9F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C7F9C7D9-69CD-9D85-5D40-36BAE2749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0307756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43D48-3BC7-4A58-57E7-0BFCB0C88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B22E21-57D4-FEB6-878F-F6BBA18F6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32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0F2D2838-A755-D986-99CD-9CFB1BD9F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C7F9C7D9-69CD-9D85-5D40-36BAE2749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421677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CCE4BC-D13E-74DE-BA22-784F924470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2857C8-3CC6-96FF-B685-373B7D9769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33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D2A2C202-3223-2CD1-DA2B-AE419541F9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39E1E933-0F3E-929B-D0D5-FE1F3F6449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765673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92E87-B367-8D5F-028B-84D900000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B56094-C1D6-0D84-2263-A69366CB8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34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43A6CD27-5835-4689-7547-C79F4562B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5EF60C08-B05A-ED5F-6846-F989DC693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573061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92E87-B367-8D5F-028B-84D900000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B56094-C1D6-0D84-2263-A69366CB8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35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43A6CD27-5835-4689-7547-C79F4562B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5EF60C08-B05A-ED5F-6846-F989DC693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245091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92E87-B367-8D5F-028B-84D900000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B56094-C1D6-0D84-2263-A69366CB8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36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43A6CD27-5835-4689-7547-C79F4562B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5EF60C08-B05A-ED5F-6846-F989DC693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7785631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92E87-B367-8D5F-028B-84D900000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B56094-C1D6-0D84-2263-A69366CB8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37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43A6CD27-5835-4689-7547-C79F4562B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5EF60C08-B05A-ED5F-6846-F989DC693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8291117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92E87-B367-8D5F-028B-84D900000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B56094-C1D6-0D84-2263-A69366CB8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38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43A6CD27-5835-4689-7547-C79F4562B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5EF60C08-B05A-ED5F-6846-F989DC693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5947714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92E87-B367-8D5F-028B-84D900000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B56094-C1D6-0D84-2263-A69366CB8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39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43A6CD27-5835-4689-7547-C79F4562B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5EF60C08-B05A-ED5F-6846-F989DC693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54237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CCE4BC-D13E-74DE-BA22-784F924470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2857C8-3CC6-96FF-B685-373B7D9769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4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D2A2C202-3223-2CD1-DA2B-AE419541F9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39E1E933-0F3E-929B-D0D5-FE1F3F6449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9938153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92E87-B367-8D5F-028B-84D900000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B56094-C1D6-0D84-2263-A69366CB8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40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43A6CD27-5835-4689-7547-C79F4562B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5EF60C08-B05A-ED5F-6846-F989DC693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1990785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92E87-B367-8D5F-028B-84D900000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B56094-C1D6-0D84-2263-A69366CB8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41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43A6CD27-5835-4689-7547-C79F4562B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5EF60C08-B05A-ED5F-6846-F989DC693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5573978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92E87-B367-8D5F-028B-84D900000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B56094-C1D6-0D84-2263-A69366CB8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42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43A6CD27-5835-4689-7547-C79F4562B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5EF60C08-B05A-ED5F-6846-F989DC693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6765712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92E87-B367-8D5F-028B-84D900000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B56094-C1D6-0D84-2263-A69366CB8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43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43A6CD27-5835-4689-7547-C79F4562B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5EF60C08-B05A-ED5F-6846-F989DC693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0933703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92E87-B367-8D5F-028B-84D900000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B56094-C1D6-0D84-2263-A69366CB8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44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43A6CD27-5835-4689-7547-C79F4562B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5EF60C08-B05A-ED5F-6846-F989DC693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4139935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92E87-B367-8D5F-028B-84D900000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B56094-C1D6-0D84-2263-A69366CB8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45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43A6CD27-5835-4689-7547-C79F4562B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5EF60C08-B05A-ED5F-6846-F989DC693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0847607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CCE4BC-D13E-74DE-BA22-784F924470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2857C8-3CC6-96FF-B685-373B7D9769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46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D2A2C202-3223-2CD1-DA2B-AE419541F9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39E1E933-0F3E-929B-D0D5-FE1F3F6449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4905638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47</a:t>
            </a:fld>
            <a:endParaRPr lang="fr-FR" altLang="fr-FR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1212487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48</a:t>
            </a:fld>
            <a:endParaRPr lang="fr-FR" altLang="fr-FR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4099187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49</a:t>
            </a:fld>
            <a:endParaRPr lang="fr-FR" altLang="fr-FR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61219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CCE4BC-D13E-74DE-BA22-784F924470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2857C8-3CC6-96FF-B685-373B7D9769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5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D2A2C202-3223-2CD1-DA2B-AE419541F9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39E1E933-0F3E-929B-D0D5-FE1F3F6449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4296679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50</a:t>
            </a:fld>
            <a:endParaRPr lang="fr-FR" altLang="fr-FR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5078870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51</a:t>
            </a:fld>
            <a:endParaRPr lang="fr-FR" altLang="fr-FR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9536383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52</a:t>
            </a:fld>
            <a:endParaRPr lang="fr-FR" altLang="fr-FR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0495217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53</a:t>
            </a:fld>
            <a:endParaRPr lang="fr-FR" altLang="fr-FR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9759150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54</a:t>
            </a:fld>
            <a:endParaRPr lang="fr-FR" altLang="fr-FR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3856868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55</a:t>
            </a:fld>
            <a:endParaRPr lang="fr-FR" altLang="fr-FR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3382748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56</a:t>
            </a:fld>
            <a:endParaRPr lang="fr-FR" altLang="fr-FR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9626294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57</a:t>
            </a:fld>
            <a:endParaRPr lang="fr-FR" altLang="fr-FR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1211881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58</a:t>
            </a:fld>
            <a:endParaRPr lang="fr-FR" altLang="fr-FR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2954583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59</a:t>
            </a:fld>
            <a:endParaRPr lang="fr-FR" altLang="fr-FR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660368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4B6599-688D-0EB8-D357-5DF4D2E942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3394F8-0E79-36ED-A599-190A5AA787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6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D434DEAB-FDF9-AE64-8009-2BCB23B3C4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742293CB-4DF9-F79C-79CB-2CC1F86C9A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18260406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60</a:t>
            </a:fld>
            <a:endParaRPr lang="fr-FR" altLang="fr-FR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53424611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61</a:t>
            </a:fld>
            <a:endParaRPr lang="fr-FR" altLang="fr-FR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77774736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CCE4BC-D13E-74DE-BA22-784F924470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2857C8-3CC6-96FF-B685-373B7D9769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62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D2A2C202-3223-2CD1-DA2B-AE419541F9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39E1E933-0F3E-929B-D0D5-FE1F3F6449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56963202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92E87-B367-8D5F-028B-84D900000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B56094-C1D6-0D84-2263-A69366CB8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63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43A6CD27-5835-4689-7547-C79F4562B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5EF60C08-B05A-ED5F-6846-F989DC693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94551753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64</a:t>
            </a:fld>
            <a:endParaRPr lang="fr-FR" altLang="fr-FR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51581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C3401B-6C9E-798B-FF29-49E22E1999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FF4753-7462-AFC1-E04F-341B271859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7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59CFBF45-7EE7-0426-624C-63BB9405CD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3D0E1BCC-7E65-5EF9-369B-351ED7DF7A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72729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92E87-B367-8D5F-028B-84D900000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B56094-C1D6-0D84-2263-A69366CB8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8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43A6CD27-5835-4689-7547-C79F4562B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5EF60C08-B05A-ED5F-6846-F989DC693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19321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92E87-B367-8D5F-028B-84D900000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B56094-C1D6-0D84-2263-A69366CB8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5FEF4-E449-4E78-B0DD-5702BF1AAD56}" type="slidenum">
              <a:rPr lang="fr-FR" altLang="fr-FR"/>
              <a:pPr/>
              <a:t>9</a:t>
            </a:fld>
            <a:endParaRPr lang="fr-FR" altLang="fr-FR"/>
          </a:p>
        </p:txBody>
      </p:sp>
      <p:sp>
        <p:nvSpPr>
          <p:cNvPr id="1019906" name="Rectangle 2">
            <a:extLst>
              <a:ext uri="{FF2B5EF4-FFF2-40B4-BE49-F238E27FC236}">
                <a16:creationId xmlns:a16="http://schemas.microsoft.com/office/drawing/2014/main" id="{43A6CD27-5835-4689-7547-C79F4562B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19907" name="Rectangle 3">
            <a:extLst>
              <a:ext uri="{FF2B5EF4-FFF2-40B4-BE49-F238E27FC236}">
                <a16:creationId xmlns:a16="http://schemas.microsoft.com/office/drawing/2014/main" id="{5EF60C08-B05A-ED5F-6846-F989DC693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86413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ABB11CB-8538-704E-A190-F310E780BED2}" type="datetimeFigureOut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05A5218-67EB-234F-80CC-644050E16D6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7462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11CB-8538-704E-A190-F310E780BED2}" type="datetimeFigureOut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5218-67EB-234F-80CC-644050E16D6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682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11CB-8538-704E-A190-F310E780BED2}" type="datetimeFigureOut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5218-67EB-234F-80CC-644050E16D6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3786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11CB-8538-704E-A190-F310E780BED2}" type="datetimeFigureOut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5218-67EB-234F-80CC-644050E16D6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5209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ABB11CB-8538-704E-A190-F310E780BED2}" type="datetimeFigureOut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305A5218-67EB-234F-80CC-644050E16D6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5597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11CB-8538-704E-A190-F310E780BED2}" type="datetimeFigureOut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5218-67EB-234F-80CC-644050E16D6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222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11CB-8538-704E-A190-F310E780BED2}" type="datetimeFigureOut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5218-67EB-234F-80CC-644050E16D6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010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11CB-8538-704E-A190-F310E780BED2}" type="datetimeFigureOut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5218-67EB-234F-80CC-644050E16D6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354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11CB-8538-704E-A190-F310E780BED2}" type="datetimeFigureOut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A5218-67EB-234F-80CC-644050E16D6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4542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B11CB-8538-704E-A190-F310E780BED2}" type="datetimeFigureOut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fr-F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5A5218-67EB-234F-80CC-644050E16D6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1617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ABB11CB-8538-704E-A190-F310E780BED2}" type="datetimeFigureOut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5A5218-67EB-234F-80CC-644050E16D6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6373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BB11CB-8538-704E-A190-F310E780BED2}" type="datetimeFigureOut">
              <a:rPr lang="fr-FR" smtClean="0"/>
              <a:pPr/>
              <a:t>17/12/2024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05A5218-67EB-234F-80CC-644050E16D6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76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4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574" name="Text Box 6"/>
          <p:cNvSpPr txBox="1">
            <a:spLocks noChangeArrowheads="1"/>
          </p:cNvSpPr>
          <p:nvPr/>
        </p:nvSpPr>
        <p:spPr bwMode="auto">
          <a:xfrm>
            <a:off x="1933576" y="3560339"/>
            <a:ext cx="842486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fr-CH" sz="2200" dirty="0">
                <a:cs typeface="Arial" panose="020B0604020202020204" pitchFamily="34" charset="0"/>
              </a:rPr>
              <a:t>Atelier de Phonologie</a:t>
            </a:r>
          </a:p>
          <a:p>
            <a:pPr algn="ctr"/>
            <a:endParaRPr lang="fr-CH" sz="2200" dirty="0">
              <a:cs typeface="Arial" panose="020B0604020202020204" pitchFamily="34" charset="0"/>
            </a:endParaRPr>
          </a:p>
          <a:p>
            <a:pPr algn="ctr"/>
            <a:r>
              <a:rPr lang="fr-CH" altLang="fr-FR" sz="2200" dirty="0">
                <a:cs typeface="Arial" panose="020B0604020202020204" pitchFamily="34" charset="0"/>
              </a:rPr>
              <a:t>18 </a:t>
            </a:r>
            <a:r>
              <a:rPr lang="fr-CH" altLang="fr-FR" sz="2200" dirty="0" err="1">
                <a:cs typeface="Arial" panose="020B0604020202020204" pitchFamily="34" charset="0"/>
              </a:rPr>
              <a:t>December</a:t>
            </a:r>
            <a:r>
              <a:rPr lang="fr-CH" altLang="fr-FR" sz="2200" dirty="0">
                <a:cs typeface="Arial" panose="020B0604020202020204" pitchFamily="34" charset="0"/>
              </a:rPr>
              <a:t> 2024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466121" y="5552946"/>
            <a:ext cx="3310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fr-CH" altLang="fr-FR" sz="1600" dirty="0">
                <a:cs typeface="Arial" panose="020B0604020202020204" pitchFamily="34" charset="0"/>
              </a:rPr>
              <a:t>Tobias </a:t>
            </a:r>
            <a:r>
              <a:rPr lang="fr-CH" altLang="fr-FR" sz="1600" dirty="0" err="1">
                <a:cs typeface="Arial" panose="020B0604020202020204" pitchFamily="34" charset="0"/>
              </a:rPr>
              <a:t>Scheer</a:t>
            </a:r>
            <a:endParaRPr lang="fr-CH" altLang="fr-FR" sz="1600" dirty="0">
              <a:cs typeface="Arial" panose="020B0604020202020204" pitchFamily="34" charset="0"/>
            </a:endParaRPr>
          </a:p>
          <a:p>
            <a:pPr algn="ctr"/>
            <a:r>
              <a:rPr lang="fr-CH" altLang="fr-FR" sz="1600" dirty="0">
                <a:cs typeface="Arial" panose="020B0604020202020204" pitchFamily="34" charset="0"/>
              </a:rPr>
              <a:t>Université Côte d'Azur, CNRS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540042" y="1139833"/>
            <a:ext cx="9480883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5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Minimal word constraint in Turkish final devoicing</a:t>
            </a:r>
            <a:endParaRPr lang="en-GB" sz="5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30969237-025F-03A9-369D-4E889D12F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0147" y="5552946"/>
            <a:ext cx="30286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tr-TR" altLang="fr-FR" sz="1600" dirty="0">
                <a:cs typeface="Arial" panose="020B0604020202020204" pitchFamily="34" charset="0"/>
              </a:rPr>
              <a:t>Göktuğ Börtlü</a:t>
            </a:r>
            <a:endParaRPr lang="fr-CH" altLang="fr-FR" sz="1600" dirty="0">
              <a:cs typeface="Arial" panose="020B0604020202020204" pitchFamily="34" charset="0"/>
            </a:endParaRPr>
          </a:p>
          <a:p>
            <a:pPr algn="ctr"/>
            <a:r>
              <a:rPr lang="tr-TR" altLang="fr-FR" sz="1600" dirty="0">
                <a:cs typeface="Arial" panose="020B0604020202020204" pitchFamily="34" charset="0"/>
              </a:rPr>
              <a:t>Selçuk Üniversitesi</a:t>
            </a:r>
            <a:endParaRPr lang="fr-CH" altLang="fr-FR" sz="1600" dirty="0">
              <a:cs typeface="Arial" panose="020B0604020202020204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8739739" y="5552946"/>
            <a:ext cx="26351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fr-CH" altLang="fr-FR" sz="1600" dirty="0" err="1">
                <a:cs typeface="Arial" panose="020B0604020202020204" pitchFamily="34" charset="0"/>
              </a:rPr>
              <a:t>Eugeniusz</a:t>
            </a:r>
            <a:r>
              <a:rPr lang="fr-CH" altLang="fr-FR" sz="1600" dirty="0">
                <a:cs typeface="Arial" panose="020B0604020202020204" pitchFamily="34" charset="0"/>
              </a:rPr>
              <a:t> Cyran</a:t>
            </a:r>
          </a:p>
          <a:p>
            <a:pPr algn="ctr"/>
            <a:r>
              <a:rPr lang="fr-CH" altLang="fr-FR" sz="1600" dirty="0" err="1">
                <a:cs typeface="Arial" panose="020B0604020202020204" pitchFamily="34" charset="0"/>
              </a:rPr>
              <a:t>Catholic</a:t>
            </a:r>
            <a:r>
              <a:rPr lang="fr-CH" altLang="fr-FR" sz="1600" dirty="0">
                <a:cs typeface="Arial" panose="020B0604020202020204" pitchFamily="34" charset="0"/>
              </a:rPr>
              <a:t> </a:t>
            </a:r>
            <a:r>
              <a:rPr lang="fr-CH" altLang="fr-FR" sz="1600" dirty="0" err="1">
                <a:cs typeface="Arial" panose="020B0604020202020204" pitchFamily="34" charset="0"/>
              </a:rPr>
              <a:t>University</a:t>
            </a:r>
            <a:r>
              <a:rPr lang="fr-CH" altLang="fr-FR" sz="1600" dirty="0">
                <a:cs typeface="Arial" panose="020B0604020202020204" pitchFamily="34" charset="0"/>
              </a:rPr>
              <a:t> Lublin</a:t>
            </a:r>
          </a:p>
        </p:txBody>
      </p:sp>
    </p:spTree>
    <p:extLst>
      <p:ext uri="{BB962C8B-B14F-4D97-AF65-F5344CB8AC3E}">
        <p14:creationId xmlns:p14="http://schemas.microsoft.com/office/powerpoint/2010/main" val="4121663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FA2E7-58F0-F0F4-0F3E-16D0D16FF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9A0061B5-2858-2CAD-6214-361559944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D9F73E8F-F8DB-A5E5-14D1-E35D3CC65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53738" y="1503048"/>
            <a:ext cx="1026681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empirical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generalizations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bigger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items (CVCVC and CVCC):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loans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, no native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items CVC: native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loans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7BF5C578-CC40-84B8-ABFA-6842DF12F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152">
            <a:extLst>
              <a:ext uri="{FF2B5EF4-FFF2-40B4-BE49-F238E27FC236}">
                <a16:creationId xmlns:a16="http://schemas.microsoft.com/office/drawing/2014/main" id="{9E31F693-9C58-2F3D-5C58-1CF91E2B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8" y="913756"/>
            <a:ext cx="74833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zoom on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loans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don't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devoice</a:t>
            </a:r>
            <a:endParaRPr lang="tr-TR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48484" y="2790566"/>
            <a:ext cx="10266814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bigger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items (CVCVC and CVCC)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regular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popular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pronunciation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CH" sz="2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final </a:t>
            </a:r>
            <a:r>
              <a:rPr lang="fr-CH" sz="22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endParaRPr lang="fr-CH" sz="2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pronunciation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final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an option, and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favoured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factors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as high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register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instruction of the speaker,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donor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48483" y="4871603"/>
            <a:ext cx="1026681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CVC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in native and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loanwords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no option to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devoice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: the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pronunciation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for all speakers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a final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stop.</a:t>
            </a:r>
          </a:p>
        </p:txBody>
      </p:sp>
    </p:spTree>
    <p:extLst>
      <p:ext uri="{BB962C8B-B14F-4D97-AF65-F5344CB8AC3E}">
        <p14:creationId xmlns:p14="http://schemas.microsoft.com/office/powerpoint/2010/main" val="225608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FA2E7-58F0-F0F4-0F3E-16D0D16FF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9A0061B5-2858-2CAD-6214-361559944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D9F73E8F-F8DB-A5E5-14D1-E35D3CC65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53738" y="1503048"/>
            <a:ext cx="1026681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conclude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non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bigger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items (CVCVC and CVCC)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learned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spelling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pronunciation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CVC items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piece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phonology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7BF5C578-CC40-84B8-ABFA-6842DF12F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152">
            <a:extLst>
              <a:ext uri="{FF2B5EF4-FFF2-40B4-BE49-F238E27FC236}">
                <a16:creationId xmlns:a16="http://schemas.microsoft.com/office/drawing/2014/main" id="{9E31F693-9C58-2F3D-5C58-1CF91E2B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8" y="913756"/>
            <a:ext cx="74833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zoom on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loans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don't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devoice</a:t>
            </a:r>
            <a:endParaRPr lang="tr-TR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58991" y="3231999"/>
            <a:ext cx="1026681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thus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phonological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items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account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non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bigger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items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phonological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kind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64246" y="4677171"/>
            <a:ext cx="1026681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bigger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(CVCVC and CVCC) items show final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CVC items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devoice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10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FA2E7-58F0-F0F4-0F3E-16D0D16FF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9A0061B5-2858-2CAD-6214-361559944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AA33DA2C-A26B-4A11-DB86-65B8FFA3C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D9F73E8F-F8DB-A5E5-14D1-E35D3CC65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71E90F8C-2F20-802D-074C-CCB586963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434" y="1334281"/>
            <a:ext cx="80664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fr-CH" sz="2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o 1">
            <a:extLst>
              <a:ext uri="{FF2B5EF4-FFF2-40B4-BE49-F238E27FC236}">
                <a16:creationId xmlns:a16="http://schemas.microsoft.com/office/drawing/2014/main" id="{A3631D9D-C0C7-9C49-F638-7B0CA8290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908672"/>
              </p:ext>
            </p:extLst>
          </p:nvPr>
        </p:nvGraphicFramePr>
        <p:xfrm>
          <a:off x="998482" y="1769666"/>
          <a:ext cx="10895460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79834">
                  <a:extLst>
                    <a:ext uri="{9D8B030D-6E8A-4147-A177-3AD203B41FA5}">
                      <a16:colId xmlns:a16="http://schemas.microsoft.com/office/drawing/2014/main" val="2610855555"/>
                    </a:ext>
                  </a:extLst>
                </a:gridCol>
                <a:gridCol w="1208690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103586">
                  <a:extLst>
                    <a:ext uri="{9D8B030D-6E8A-4147-A177-3AD203B41FA5}">
                      <a16:colId xmlns:a16="http://schemas.microsoft.com/office/drawing/2014/main" val="4293868287"/>
                    </a:ext>
                  </a:extLst>
                </a:gridCol>
                <a:gridCol w="1120323">
                  <a:extLst>
                    <a:ext uri="{9D8B030D-6E8A-4147-A177-3AD203B41FA5}">
                      <a16:colId xmlns:a16="http://schemas.microsoft.com/office/drawing/2014/main" val="3119038794"/>
                    </a:ext>
                  </a:extLst>
                </a:gridCol>
                <a:gridCol w="1612351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1446676">
                  <a:extLst>
                    <a:ext uri="{9D8B030D-6E8A-4147-A177-3AD203B41FA5}">
                      <a16:colId xmlns:a16="http://schemas.microsoft.com/office/drawing/2014/main" val="1861438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CVCC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bisyllabic</a:t>
                      </a:r>
                      <a:endParaRPr lang="fr-CH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(and </a:t>
                      </a:r>
                      <a:r>
                        <a:rPr lang="fr-CH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</a:t>
                      </a:r>
                      <a:r>
                        <a:rPr lang="fr-CH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794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</a:t>
                      </a: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-final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endParaRPr lang="en-US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r>
                        <a:rPr lang="fr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ɨ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tɑd</a:t>
                      </a:r>
                      <a:r>
                        <a:rPr lang="tr-TR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dörd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2037026"/>
                  </a:ext>
                </a:extLst>
              </a:tr>
            </a:tbl>
          </a:graphicData>
        </a:graphic>
      </p:graphicFrame>
      <p:sp>
        <p:nvSpPr>
          <p:cNvPr id="8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958227" y="4445944"/>
            <a:ext cx="10266814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home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phonetic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items (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), but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patterns,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requiring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laryngeal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distinctions.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distinctions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occur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CVC items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bigger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CVCVC / CVCC items have 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regular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two-way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distinction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046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1FFE1-93A5-7352-EFD2-589D917450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FD153011-472A-EEFD-8EBC-8A7E47AFD65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33836B37-6F41-6E59-0829-8B9934EAE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E06E6B2F-CCED-91D5-A674-F612A62E6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32E33AA0-3F72-F5C3-DEFE-6DFBE059D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8" y="913866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root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-final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endParaRPr lang="tr-TR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F1E84E9D-7D2E-4541-C205-12DB0CF365B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13853" y="2171717"/>
          <a:ext cx="6329045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6780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2227580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068705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2125980">
                  <a:extLst>
                    <a:ext uri="{9D8B030D-6E8A-4147-A177-3AD203B41FA5}">
                      <a16:colId xmlns:a16="http://schemas.microsoft.com/office/drawing/2014/main" val="14120011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hɑk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right.Nom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hɑkk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right.Acc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hɑt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line.Nom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hɑtt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line.Acc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</a:tbl>
          </a:graphicData>
        </a:graphic>
      </p:graphicFrame>
      <p:sp>
        <p:nvSpPr>
          <p:cNvPr id="3" name="Metin kutusu 2">
            <a:extLst>
              <a:ext uri="{FF2B5EF4-FFF2-40B4-BE49-F238E27FC236}">
                <a16:creationId xmlns:a16="http://schemas.microsoft.com/office/drawing/2014/main" id="{34E7E5E5-A486-2127-1251-5DFA110F4A11}"/>
              </a:ext>
            </a:extLst>
          </p:cNvPr>
          <p:cNvSpPr txBox="1"/>
          <p:nvPr/>
        </p:nvSpPr>
        <p:spPr>
          <a:xfrm>
            <a:off x="579855" y="1392075"/>
            <a:ext cx="103063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root-final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geminate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stops (as witnessed in intervocalic position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in Acc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appear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non-geminate 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stops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word-finally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in Nom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id="{E557F078-55FD-3630-6084-F2F07E04F019}"/>
              </a:ext>
            </a:extLst>
          </p:cNvPr>
          <p:cNvSpPr txBox="1"/>
          <p:nvPr/>
        </p:nvSpPr>
        <p:spPr>
          <a:xfrm>
            <a:off x="579855" y="2988602"/>
            <a:ext cx="98900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root-final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geminate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stops (as witnessed in intervocalic position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in Acc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appear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either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non-geminate or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non-geminate 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stops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word-finally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in Nom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mon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syllabic roots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727E202F-04C7-0F76-2956-4E8D8CEF0B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200513"/>
              </p:ext>
            </p:extLst>
          </p:nvPr>
        </p:nvGraphicFramePr>
        <p:xfrm>
          <a:off x="809559" y="4106919"/>
          <a:ext cx="648102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9322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2322834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083487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2155385">
                  <a:extLst>
                    <a:ext uri="{9D8B030D-6E8A-4147-A177-3AD203B41FA5}">
                      <a16:colId xmlns:a16="http://schemas.microsoft.com/office/drawing/2014/main" val="1412001115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r>
                        <a:rPr lang="fr-CH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items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670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ʤet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predecessor.Nom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ʤedd-i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predecessor.Acc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rejection.Nom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redd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-i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rejection.Acc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37292379"/>
                  </a:ext>
                </a:extLst>
              </a:tr>
            </a:tbl>
          </a:graphicData>
        </a:graphic>
      </p:graphicFrame>
      <p:graphicFrame>
        <p:nvGraphicFramePr>
          <p:cNvPr id="10" name="Tablo 4">
            <a:extLst>
              <a:ext uri="{FF2B5EF4-FFF2-40B4-BE49-F238E27FC236}">
                <a16:creationId xmlns:a16="http://schemas.microsoft.com/office/drawing/2014/main" id="{727E202F-04C7-0F76-2956-4E8D8CEF0B5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09559" y="5428562"/>
          <a:ext cx="648102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9322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2322834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083487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2155385">
                  <a:extLst>
                    <a:ext uri="{9D8B030D-6E8A-4147-A177-3AD203B41FA5}">
                      <a16:colId xmlns:a16="http://schemas.microsoft.com/office/drawing/2014/main" val="1412001115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r>
                        <a:rPr lang="fr-CH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items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3549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hɑd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limit.Nom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hɑdd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-i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limit.Acc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fr-CH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god.Nom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CH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bb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fr-CH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fr-CH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god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.Acc»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53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1FFE1-93A5-7352-EFD2-589D917450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FD153011-472A-EEFD-8EBC-8A7E47AFD65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33836B37-6F41-6E59-0829-8B9934EAE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E06E6B2F-CCED-91D5-A674-F612A62E6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32E33AA0-3F72-F5C3-DEFE-6DFBE059D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8" y="913866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root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-final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endParaRPr lang="tr-TR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34E7E5E5-A486-2127-1251-5DFA110F4A11}"/>
              </a:ext>
            </a:extLst>
          </p:cNvPr>
          <p:cNvSpPr txBox="1"/>
          <p:nvPr/>
        </p:nvSpPr>
        <p:spPr>
          <a:xfrm>
            <a:off x="579855" y="1392075"/>
            <a:ext cx="1030631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basic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phonotactics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initial: no #CC</a:t>
            </a:r>
          </a:p>
          <a:p>
            <a:pPr marL="808038" lvl="1"/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#CC in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loans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repaired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: flash &gt;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filaʃ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, cricket &gt;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kɨriket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VCCV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sonority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combination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of CC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VCC-CV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if C2 and C3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belong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morphemes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VCCCV in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loans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repaired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astronaut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&gt;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ast</a:t>
            </a:r>
            <a:r>
              <a:rPr lang="fr-CH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ronot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electricity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&gt;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elekt</a:t>
            </a:r>
            <a:r>
              <a:rPr lang="fr-CH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rik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final: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identical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to the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situation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VCC#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sonority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combination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of CC,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except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TR#</a:t>
            </a:r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id="{E557F078-55FD-3630-6084-F2F07E04F019}"/>
              </a:ext>
            </a:extLst>
          </p:cNvPr>
          <p:cNvSpPr txBox="1"/>
          <p:nvPr/>
        </p:nvSpPr>
        <p:spPr>
          <a:xfrm>
            <a:off x="579855" y="4374642"/>
            <a:ext cx="989002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root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-final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are TT# clusters,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licit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thus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-final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degemination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not due to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syllabic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restrictions (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phonology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rather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occurs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phonetic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interpretation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root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-final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phonological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-final position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pronounced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as singletons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uncommon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across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492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380856-A0F8-EDB8-7677-E0C839937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62392EA3-817A-C57E-9B74-9B5F6C697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B5907BBD-22F6-8253-C75E-EDABDBFD3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4929" y="2752290"/>
            <a:ext cx="734407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r-CH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</a:p>
          <a:p>
            <a:pPr algn="ctr"/>
            <a:r>
              <a:rPr lang="fr-CH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Analyses on the </a:t>
            </a:r>
            <a:r>
              <a:rPr lang="fr-CH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endParaRPr lang="en-GB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086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C6CAA4-1B1B-F8FB-6B92-CD2157D4CA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E2D2CD6E-6ABD-C393-1F71-1FD269A49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0AB6479C-94F7-956D-040B-7B89345D5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2177BBB8-9B7D-BD08-10E0-8A51E97D9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759EB5CD-2731-84DF-D62B-3EABE6D9A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8" y="1221871"/>
            <a:ext cx="71940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strengthening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vs.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weakening</a:t>
            </a:r>
            <a:endParaRPr lang="fr-CH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uninteresting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us]</a:t>
            </a:r>
            <a:endParaRPr lang="tr-TR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77F513-2D1C-E67E-99C4-546299C776DD}"/>
              </a:ext>
            </a:extLst>
          </p:cNvPr>
          <p:cNvSpPr/>
          <p:nvPr/>
        </p:nvSpPr>
        <p:spPr>
          <a:xfrm>
            <a:off x="7651531" y="275845"/>
            <a:ext cx="43933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438" indent="-452438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Balcı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E. (2006). A Government Phonology Analysis of Turkish Consonants. Ph.D.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Dissertation.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Boğaziçi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University.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indent="-452438"/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Brockhaus, W. (1995). Final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phonology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German.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Linguistische Arbeiten 336. Tübingen: Niemeyer.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indent="-452438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Kopkallı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H. (1993). A Phonetic and Phonological Analysis of Final Devoicing in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Turkish. Ph.D. Dissertation. University of Michigan.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579855" y="3097847"/>
            <a:ext cx="9401543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Brockhaus (1995) also analyzes Turkish devoicing as an example of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weakening/lenition: the loss of an L element from the segment.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According to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Kopkallı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(1993), Wilson (2003), Nicolae and Nevins (2010), Becker,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Ketrez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Nevins (2011), Turkish final devoicing is neutralization and final laryngeal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neutralization has often been regarded as a “subtype of final weakening” in the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literature (Hock, 1999; Harris, 2009).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Balcı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(2006) and Iverson and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Salmons (2007), on the other hand, Turkish final devoicing is an instance of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fortition. They assume that devoicing is possible with the addition of an H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element to the final obstruent.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196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C6CAA4-1B1B-F8FB-6B92-CD2157D4CA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E2D2CD6E-6ABD-C393-1F71-1FD269A49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0AB6479C-94F7-956D-040B-7B89345D5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2177BBB8-9B7D-BD08-10E0-8A51E97D9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759EB5CD-2731-84DF-D62B-3EABE6D9A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8" y="952365"/>
            <a:ext cx="71940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non-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endParaRPr lang="fr-CH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due to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borrowing</a:t>
            </a:r>
            <a:endParaRPr lang="fr-CH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77F513-2D1C-E67E-99C4-546299C776DD}"/>
              </a:ext>
            </a:extLst>
          </p:cNvPr>
          <p:cNvSpPr/>
          <p:nvPr/>
        </p:nvSpPr>
        <p:spPr>
          <a:xfrm>
            <a:off x="7651531" y="275845"/>
            <a:ext cx="43933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438" indent="-452438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Kaisse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Ellen 1986. Locating Turkish devoicing. Proceedings of the West Coast Conference on Formal Linguistics 5: 119-128.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579855" y="2039067"/>
            <a:ext cx="851601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Kaisse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(1986: 121f)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alternating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stops are exceptions.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dozens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perhaps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hundreds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listed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lexicons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having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final stops and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affricates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This situation has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arisen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due to the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large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numbers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borrowings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having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final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obstruents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including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Arabic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, Farsi, French and English."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430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FA2E7-58F0-F0F4-0F3E-16D0D16FF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9A0061B5-2858-2CAD-6214-361559944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AA33DA2C-A26B-4A11-DB86-65B8FFA3C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D9F73E8F-F8DB-A5E5-14D1-E35D3CC65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71E90F8C-2F20-802D-074C-CCB586963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9" y="1048615"/>
            <a:ext cx="633999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three-way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contrast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implemented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distinct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laryngeal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catagories</a:t>
            </a:r>
            <a:endParaRPr lang="en-GB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A3631D9D-C0C7-9C49-F638-7B0CA8290AB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7048" y="3619480"/>
          <a:ext cx="10823032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18889">
                  <a:extLst>
                    <a:ext uri="{9D8B030D-6E8A-4147-A177-3AD203B41FA5}">
                      <a16:colId xmlns:a16="http://schemas.microsoft.com/office/drawing/2014/main" val="1458832242"/>
                    </a:ext>
                  </a:extLst>
                </a:gridCol>
                <a:gridCol w="2625166">
                  <a:extLst>
                    <a:ext uri="{9D8B030D-6E8A-4147-A177-3AD203B41FA5}">
                      <a16:colId xmlns:a16="http://schemas.microsoft.com/office/drawing/2014/main" val="2610855555"/>
                    </a:ext>
                  </a:extLst>
                </a:gridCol>
                <a:gridCol w="1231874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1344862">
                  <a:extLst>
                    <a:ext uri="{9D8B030D-6E8A-4147-A177-3AD203B41FA5}">
                      <a16:colId xmlns:a16="http://schemas.microsoft.com/office/drawing/2014/main" val="3600007806"/>
                    </a:ext>
                  </a:extLst>
                </a:gridCol>
                <a:gridCol w="1375830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1226411">
                  <a:extLst>
                    <a:ext uri="{9D8B030D-6E8A-4147-A177-3AD203B41FA5}">
                      <a16:colId xmlns:a16="http://schemas.microsoft.com/office/drawing/2014/main" val="1861438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bisyllabic</a:t>
                      </a:r>
                      <a:endParaRPr lang="fr-CH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(and </a:t>
                      </a:r>
                      <a:r>
                        <a:rPr lang="fr-CH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</a:t>
                      </a:r>
                      <a:r>
                        <a:rPr lang="fr-CH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794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Inkelas</a:t>
                      </a:r>
                      <a:r>
                        <a:rPr lang="fr-CH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</a:t>
                      </a:r>
                      <a:r>
                        <a:rPr lang="fr-CH" sz="20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0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Orgun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</a:t>
                      </a: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-final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[-voice]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[+voice]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[voice] (underspecified)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tɑd</a:t>
                      </a:r>
                      <a:r>
                        <a:rPr lang="tr-TR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617018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156C4E25-C6F6-596F-124E-ADE951F45DC7}"/>
              </a:ext>
            </a:extLst>
          </p:cNvPr>
          <p:cNvSpPr/>
          <p:nvPr/>
        </p:nvSpPr>
        <p:spPr>
          <a:xfrm>
            <a:off x="7083972" y="275845"/>
            <a:ext cx="496087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438" indent="-452438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Inkelas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Sharon &amp;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Cemil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Orhan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Orgun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1995. Level ordering and economy in the lexical phonology of Turkish. Language 71: 763-793.</a:t>
            </a:r>
          </a:p>
          <a:p>
            <a:pPr marL="452438" indent="-452438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Inkelas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Sharon 1995. The consequences of optimization for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underspecification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Proceedings of the North East Linguistic Society 25: 287-302. [ROA #40].</a:t>
            </a:r>
          </a:p>
        </p:txBody>
      </p:sp>
      <p:sp>
        <p:nvSpPr>
          <p:cNvPr id="8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53735" y="2396419"/>
            <a:ext cx="1153857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Inkelas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Orgun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(1995: 776f)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[+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], [-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] plus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underspecified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items are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lexically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receive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passive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voicing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intervocalic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position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541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FA2E7-58F0-F0F4-0F3E-16D0D16FF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9A0061B5-2858-2CAD-6214-361559944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AA33DA2C-A26B-4A11-DB86-65B8FFA3C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D9F73E8F-F8DB-A5E5-14D1-E35D3CC65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71E90F8C-2F20-802D-074C-CCB586963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9" y="1048615"/>
            <a:ext cx="633999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three-way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contrast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implemented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distinct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laryngeal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catagories</a:t>
            </a:r>
            <a:endParaRPr lang="en-GB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A3631D9D-C0C7-9C49-F638-7B0CA8290AB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7048" y="3619480"/>
          <a:ext cx="10823032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18889">
                  <a:extLst>
                    <a:ext uri="{9D8B030D-6E8A-4147-A177-3AD203B41FA5}">
                      <a16:colId xmlns:a16="http://schemas.microsoft.com/office/drawing/2014/main" val="1458832242"/>
                    </a:ext>
                  </a:extLst>
                </a:gridCol>
                <a:gridCol w="2625166">
                  <a:extLst>
                    <a:ext uri="{9D8B030D-6E8A-4147-A177-3AD203B41FA5}">
                      <a16:colId xmlns:a16="http://schemas.microsoft.com/office/drawing/2014/main" val="2610855555"/>
                    </a:ext>
                  </a:extLst>
                </a:gridCol>
                <a:gridCol w="1231874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1344862">
                  <a:extLst>
                    <a:ext uri="{9D8B030D-6E8A-4147-A177-3AD203B41FA5}">
                      <a16:colId xmlns:a16="http://schemas.microsoft.com/office/drawing/2014/main" val="3600007806"/>
                    </a:ext>
                  </a:extLst>
                </a:gridCol>
                <a:gridCol w="1375830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1226411">
                  <a:extLst>
                    <a:ext uri="{9D8B030D-6E8A-4147-A177-3AD203B41FA5}">
                      <a16:colId xmlns:a16="http://schemas.microsoft.com/office/drawing/2014/main" val="1861438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bisyllabic</a:t>
                      </a:r>
                      <a:endParaRPr lang="fr-CH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(and </a:t>
                      </a:r>
                      <a:r>
                        <a:rPr lang="fr-CH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</a:t>
                      </a:r>
                      <a:r>
                        <a:rPr lang="fr-CH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794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Kallestinova</a:t>
                      </a:r>
                      <a:r>
                        <a:rPr lang="fr-CH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fr-CH" sz="20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0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Petrova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</a:t>
                      </a: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-final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[-voice, -sg]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[+voice]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[-voice,</a:t>
                      </a:r>
                      <a:r>
                        <a:rPr lang="en-US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+sg]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tɑd</a:t>
                      </a:r>
                      <a:r>
                        <a:rPr lang="tr-TR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617018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156C4E25-C6F6-596F-124E-ADE951F45DC7}"/>
              </a:ext>
            </a:extLst>
          </p:cNvPr>
          <p:cNvSpPr/>
          <p:nvPr/>
        </p:nvSpPr>
        <p:spPr>
          <a:xfrm>
            <a:off x="7073462" y="275845"/>
            <a:ext cx="496087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438" indent="-452438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Kallestinova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Elena 2004. Voice and aspiration of stops in Turkish. Folia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Linguistica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38: 117-143.</a:t>
            </a:r>
          </a:p>
          <a:p>
            <a:pPr marL="452438" indent="-452438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Petrova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Olga, Rosemary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Plapp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Catherine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Ringen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Szilárd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Szentgyörgyi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2006. Voice and aspiration: Evidence from Russian, Hungarian, German, Swedish, and Turkish. The Linguistic Review 23: 1-35.</a:t>
            </a:r>
          </a:p>
        </p:txBody>
      </p:sp>
      <p:sp>
        <p:nvSpPr>
          <p:cNvPr id="8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53735" y="2396419"/>
            <a:ext cx="1153857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Kallestinova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(2004),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Petrova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et al. (2006)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binary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[±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], [±spread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glottis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items are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lexically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receive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passive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voicing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intervocalic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position</a:t>
            </a:r>
          </a:p>
        </p:txBody>
      </p:sp>
    </p:spTree>
    <p:extLst>
      <p:ext uri="{BB962C8B-B14F-4D97-AF65-F5344CB8AC3E}">
        <p14:creationId xmlns:p14="http://schemas.microsoft.com/office/powerpoint/2010/main" val="966159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380856-A0F8-EDB8-7677-E0C839937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62392EA3-817A-C57E-9B74-9B5F6C697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B5907BBD-22F6-8253-C75E-EDABDBFD3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4929" y="2752290"/>
            <a:ext cx="734407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r-CH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</a:p>
          <a:p>
            <a:pPr algn="ctr"/>
            <a:r>
              <a:rPr lang="fr-CH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pattern</a:t>
            </a:r>
            <a:endParaRPr lang="en-GB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61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FA2E7-58F0-F0F4-0F3E-16D0D16FF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9A0061B5-2858-2CAD-6214-361559944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AA33DA2C-A26B-4A11-DB86-65B8FFA3C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D9F73E8F-F8DB-A5E5-14D1-E35D3CC65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71E90F8C-2F20-802D-074C-CCB586963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9" y="1048615"/>
            <a:ext cx="63399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two-way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contrast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A3631D9D-C0C7-9C49-F638-7B0CA8290AB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7048" y="4250097"/>
          <a:ext cx="10823032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18889">
                  <a:extLst>
                    <a:ext uri="{9D8B030D-6E8A-4147-A177-3AD203B41FA5}">
                      <a16:colId xmlns:a16="http://schemas.microsoft.com/office/drawing/2014/main" val="1458832242"/>
                    </a:ext>
                  </a:extLst>
                </a:gridCol>
                <a:gridCol w="2625166">
                  <a:extLst>
                    <a:ext uri="{9D8B030D-6E8A-4147-A177-3AD203B41FA5}">
                      <a16:colId xmlns:a16="http://schemas.microsoft.com/office/drawing/2014/main" val="2610855555"/>
                    </a:ext>
                  </a:extLst>
                </a:gridCol>
                <a:gridCol w="1231874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1344862">
                  <a:extLst>
                    <a:ext uri="{9D8B030D-6E8A-4147-A177-3AD203B41FA5}">
                      <a16:colId xmlns:a16="http://schemas.microsoft.com/office/drawing/2014/main" val="3600007806"/>
                    </a:ext>
                  </a:extLst>
                </a:gridCol>
                <a:gridCol w="1375830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1226411">
                  <a:extLst>
                    <a:ext uri="{9D8B030D-6E8A-4147-A177-3AD203B41FA5}">
                      <a16:colId xmlns:a16="http://schemas.microsoft.com/office/drawing/2014/main" val="1861438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bisyllabic</a:t>
                      </a:r>
                      <a:endParaRPr lang="fr-CH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(and </a:t>
                      </a:r>
                      <a:r>
                        <a:rPr lang="fr-CH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</a:t>
                      </a:r>
                      <a:r>
                        <a:rPr lang="fr-CH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794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Becker et al. (2011)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</a:t>
                      </a: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-final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constraint</a:t>
                      </a:r>
                      <a:r>
                        <a:rPr lang="en-US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ranking</a:t>
                      </a:r>
                      <a:r>
                        <a:rPr lang="en-US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taken into account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200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20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en-US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constraint ranking 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tɑd</a:t>
                      </a:r>
                      <a:r>
                        <a:rPr lang="tr-TR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617018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156C4E25-C6F6-596F-124E-ADE951F45DC7}"/>
              </a:ext>
            </a:extLst>
          </p:cNvPr>
          <p:cNvSpPr/>
          <p:nvPr/>
        </p:nvSpPr>
        <p:spPr>
          <a:xfrm>
            <a:off x="7073462" y="275845"/>
            <a:ext cx="496087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438" indent="-452438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Becker, Michael,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Nihan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Ketrez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&amp; Andrew Nevins 2011. The surfeit of the stimulus: analytic biases filter lexical statistics in Turkish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lanryngeal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alternations. Language 87: 84-125.</a:t>
            </a:r>
          </a:p>
        </p:txBody>
      </p:sp>
      <p:sp>
        <p:nvSpPr>
          <p:cNvPr id="8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53735" y="1702741"/>
            <a:ext cx="11538573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Becker et al. (2011)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final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alternating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voice-voiceless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) and non-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alternating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) items.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alternating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items are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dismissed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: "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barring a few exceptional native words and some loanwords, word-final stops are regularly required to be aspirated" (p.108)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underlying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distinctions, but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rather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lexically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constraint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rankings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(p.109f)</a:t>
            </a:r>
          </a:p>
        </p:txBody>
      </p:sp>
    </p:spTree>
    <p:extLst>
      <p:ext uri="{BB962C8B-B14F-4D97-AF65-F5344CB8AC3E}">
        <p14:creationId xmlns:p14="http://schemas.microsoft.com/office/powerpoint/2010/main" val="799927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FA2E7-58F0-F0F4-0F3E-16D0D16FF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9A0061B5-2858-2CAD-6214-361559944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AA33DA2C-A26B-4A11-DB86-65B8FFA3C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D9F73E8F-F8DB-A5E5-14D1-E35D3CC65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71E90F8C-2F20-802D-074C-CCB586963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9" y="922495"/>
            <a:ext cx="63399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two-way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contrast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A3631D9D-C0C7-9C49-F638-7B0CA8290AB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7048" y="3861222"/>
          <a:ext cx="11246069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36276">
                  <a:extLst>
                    <a:ext uri="{9D8B030D-6E8A-4147-A177-3AD203B41FA5}">
                      <a16:colId xmlns:a16="http://schemas.microsoft.com/office/drawing/2014/main" val="1458832242"/>
                    </a:ext>
                  </a:extLst>
                </a:gridCol>
                <a:gridCol w="2585545">
                  <a:extLst>
                    <a:ext uri="{9D8B030D-6E8A-4147-A177-3AD203B41FA5}">
                      <a16:colId xmlns:a16="http://schemas.microsoft.com/office/drawing/2014/main" val="2610855555"/>
                    </a:ext>
                  </a:extLst>
                </a:gridCol>
                <a:gridCol w="1250731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1082566">
                  <a:extLst>
                    <a:ext uri="{9D8B030D-6E8A-4147-A177-3AD203B41FA5}">
                      <a16:colId xmlns:a16="http://schemas.microsoft.com/office/drawing/2014/main" val="3600007806"/>
                    </a:ext>
                  </a:extLst>
                </a:gridCol>
                <a:gridCol w="1324303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1166648">
                  <a:extLst>
                    <a:ext uri="{9D8B030D-6E8A-4147-A177-3AD203B41FA5}">
                      <a16:colId xmlns:a16="http://schemas.microsoft.com/office/drawing/2014/main" val="1861438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bisyllabic</a:t>
                      </a:r>
                      <a:endParaRPr lang="fr-CH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(and </a:t>
                      </a:r>
                      <a:r>
                        <a:rPr lang="fr-CH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</a:t>
                      </a:r>
                      <a:r>
                        <a:rPr lang="fr-CH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794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Erguvanlı-Taylan</a:t>
                      </a:r>
                      <a:r>
                        <a:rPr lang="fr-CH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(2011)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</a:t>
                      </a: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-final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.: no rule applies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.:</a:t>
                      </a:r>
                      <a:r>
                        <a:rPr lang="en-US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exceptions to voicing rule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n-US" sz="2000" baseline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taken into account</a:t>
                      </a:r>
                      <a:endParaRPr lang="en-US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200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20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en-US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created by voicing and devoicing rules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tɑd</a:t>
                      </a:r>
                      <a:r>
                        <a:rPr lang="tr-TR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617018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156C4E25-C6F6-596F-124E-ADE951F45DC7}"/>
              </a:ext>
            </a:extLst>
          </p:cNvPr>
          <p:cNvSpPr/>
          <p:nvPr/>
        </p:nvSpPr>
        <p:spPr>
          <a:xfrm>
            <a:off x="7073462" y="275845"/>
            <a:ext cx="49608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438" indent="-452438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Erguvanlı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-Taylan,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Eser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2011. Is there evidence for a voicing rule in Turkish? Puzzles of Language: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Essaysin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Honour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of Karl Zimmer, edited by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Eser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Erguvanlı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-Taylan &amp; B. Rona, 71-92. Wiesbaden: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Harrassowitz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53735" y="1408455"/>
            <a:ext cx="11538573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Erguvanlı-Taylan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(2011)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morpheme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-final stops are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lexically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:		d			(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no /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b,ʤ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/)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lexically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voicless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:	t, p, ʧ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rule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applying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to /d/ 										=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voicing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rule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(in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intervocalic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position)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applying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to /p, ʧ/ in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bisyll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.	=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non-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dismissed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Inkelas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Orgun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(1995):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below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13337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380856-A0F8-EDB8-7677-E0C839937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62392EA3-817A-C57E-9B74-9B5F6C697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B5907BBD-22F6-8253-C75E-EDABDBFD3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4929" y="2752290"/>
            <a:ext cx="734407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r-CH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</a:p>
          <a:p>
            <a:pPr algn="ctr"/>
            <a:r>
              <a:rPr lang="fr-CH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</a:t>
            </a:r>
            <a:r>
              <a:rPr lang="fr-CH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constraint</a:t>
            </a:r>
            <a:r>
              <a:rPr lang="fr-CH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fr-CH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endParaRPr lang="en-GB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47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FA2E7-58F0-F0F4-0F3E-16D0D16FF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9A0061B5-2858-2CAD-6214-361559944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AA33DA2C-A26B-4A11-DB86-65B8FFA3C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D9F73E8F-F8DB-A5E5-14D1-E35D3CC65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71E90F8C-2F20-802D-074C-CCB586963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9" y="1048615"/>
            <a:ext cx="633999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Inkelas</a:t>
            </a:r>
            <a:r>
              <a:rPr lang="fr-CH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r-CH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Orgun</a:t>
            </a:r>
            <a:r>
              <a:rPr lang="fr-CH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(1995) </a:t>
            </a:r>
            <a:r>
              <a:rPr lang="fr-CH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dismiss</a:t>
            </a:r>
            <a:r>
              <a:rPr lang="fr-CH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monosyllabic</a:t>
            </a:r>
            <a:r>
              <a:rPr lang="fr-CH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items</a:t>
            </a:r>
            <a:endParaRPr lang="en-GB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6C4E25-C6F6-596F-124E-ADE951F45DC7}"/>
              </a:ext>
            </a:extLst>
          </p:cNvPr>
          <p:cNvSpPr/>
          <p:nvPr/>
        </p:nvSpPr>
        <p:spPr>
          <a:xfrm>
            <a:off x="7083972" y="275845"/>
            <a:ext cx="49608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438" indent="-452438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Inkelas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Sharon &amp;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Cemil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Orhan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Orgun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1995. Level ordering and economy in the lexical phonology of Turkish. Language 71: 763-793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53735" y="2175705"/>
            <a:ext cx="1153857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Inkelas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Orgun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(1995)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have 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three-way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contrast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mentioned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earlier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but in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dismiss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monosyllabic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items (p.778)</a:t>
            </a:r>
          </a:p>
          <a:p>
            <a:pPr lvl="1" defTabSz="404813"/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"the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virtual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nonexistence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alternating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final plosives in (C)VC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roots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…"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o 1">
            <a:extLst>
              <a:ext uri="{FF2B5EF4-FFF2-40B4-BE49-F238E27FC236}">
                <a16:creationId xmlns:a16="http://schemas.microsoft.com/office/drawing/2014/main" id="{A3631D9D-C0C7-9C49-F638-7B0CA8290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438660"/>
              </p:ext>
            </p:extLst>
          </p:nvPr>
        </p:nvGraphicFramePr>
        <p:xfrm>
          <a:off x="557048" y="4134487"/>
          <a:ext cx="11035862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18889">
                  <a:extLst>
                    <a:ext uri="{9D8B030D-6E8A-4147-A177-3AD203B41FA5}">
                      <a16:colId xmlns:a16="http://schemas.microsoft.com/office/drawing/2014/main" val="1458832242"/>
                    </a:ext>
                  </a:extLst>
                </a:gridCol>
                <a:gridCol w="2625166">
                  <a:extLst>
                    <a:ext uri="{9D8B030D-6E8A-4147-A177-3AD203B41FA5}">
                      <a16:colId xmlns:a16="http://schemas.microsoft.com/office/drawing/2014/main" val="2610855555"/>
                    </a:ext>
                  </a:extLst>
                </a:gridCol>
                <a:gridCol w="1235725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1696662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303282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1156138">
                  <a:extLst>
                    <a:ext uri="{9D8B030D-6E8A-4147-A177-3AD203B41FA5}">
                      <a16:colId xmlns:a16="http://schemas.microsoft.com/office/drawing/2014/main" val="1861438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(and </a:t>
                      </a: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</a:t>
                      </a: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794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Inkelas</a:t>
                      </a: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</a:t>
                      </a:r>
                      <a:r>
                        <a:rPr lang="fr-CH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Orgun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</a:t>
                      </a: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-final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[-voice]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[+voice]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 err="1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etüd</a:t>
                      </a:r>
                      <a:r>
                        <a:rPr lang="fr-FR" sz="2000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kern="1200" dirty="0" err="1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etüd</a:t>
                      </a:r>
                      <a:endParaRPr lang="fr-FR" sz="2000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[voice] (underspecified)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CH" sz="2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</a:t>
                      </a:r>
                      <a:r>
                        <a:rPr lang="fr-CH" sz="20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taken</a:t>
                      </a:r>
                      <a:r>
                        <a:rPr lang="fr-CH" sz="2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0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into</a:t>
                      </a:r>
                      <a:r>
                        <a:rPr lang="fr-CH" sz="2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0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account</a:t>
                      </a:r>
                      <a:endParaRPr lang="en-US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6617018"/>
                  </a:ext>
                </a:extLst>
              </a:tr>
            </a:tbl>
          </a:graphicData>
        </a:graphic>
      </p:graphicFrame>
      <p:sp>
        <p:nvSpPr>
          <p:cNvPr id="10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48816" y="3586637"/>
            <a:ext cx="1153857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count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bisyllabic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recent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loans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do not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(in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below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9784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C6CAA4-1B1B-F8FB-6B92-CD2157D4CA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E2D2CD6E-6ABD-C393-1F71-1FD269A49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0AB6479C-94F7-956D-040B-7B89345D5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2177BBB8-9B7D-BD08-10E0-8A51E97D9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759EB5CD-2731-84DF-D62B-3EABE6D9A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8" y="952365"/>
            <a:ext cx="71940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Inkelas</a:t>
            </a:r>
            <a:r>
              <a:rPr lang="fr-CH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r-CH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Orgun</a:t>
            </a:r>
            <a:r>
              <a:rPr lang="fr-CH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(1995)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579855" y="1723759"/>
            <a:ext cx="10277331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claim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alternating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monosyllabic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items do not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exist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count of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monosyllables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-English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dictionary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Moran (1985)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recall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non-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		4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		17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			77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conclude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since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17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little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compared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to 77, the 17 items are "exceptions" and not real: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won't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account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phonological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strange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itself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wrt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to the group of 4,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seriously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70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FA2E7-58F0-F0F4-0F3E-16D0D16FF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9A0061B5-2858-2CAD-6214-361559944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AA33DA2C-A26B-4A11-DB86-65B8FFA3C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D9F73E8F-F8DB-A5E5-14D1-E35D3CC65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A3631D9D-C0C7-9C49-F638-7B0CA8290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215994"/>
              </p:ext>
            </p:extLst>
          </p:nvPr>
        </p:nvGraphicFramePr>
        <p:xfrm>
          <a:off x="557048" y="4355201"/>
          <a:ext cx="11035862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18889">
                  <a:extLst>
                    <a:ext uri="{9D8B030D-6E8A-4147-A177-3AD203B41FA5}">
                      <a16:colId xmlns:a16="http://schemas.microsoft.com/office/drawing/2014/main" val="1458832242"/>
                    </a:ext>
                  </a:extLst>
                </a:gridCol>
                <a:gridCol w="2625166">
                  <a:extLst>
                    <a:ext uri="{9D8B030D-6E8A-4147-A177-3AD203B41FA5}">
                      <a16:colId xmlns:a16="http://schemas.microsoft.com/office/drawing/2014/main" val="2610855555"/>
                    </a:ext>
                  </a:extLst>
                </a:gridCol>
                <a:gridCol w="1235725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1696662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303282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1156138">
                  <a:extLst>
                    <a:ext uri="{9D8B030D-6E8A-4147-A177-3AD203B41FA5}">
                      <a16:colId xmlns:a16="http://schemas.microsoft.com/office/drawing/2014/main" val="1861438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(and </a:t>
                      </a: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</a:t>
                      </a: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794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Inkelas</a:t>
                      </a: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</a:t>
                      </a:r>
                      <a:r>
                        <a:rPr lang="fr-CH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Orgun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</a:t>
                      </a: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-final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[-voice]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[+voice]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 err="1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etüd</a:t>
                      </a:r>
                      <a:r>
                        <a:rPr lang="fr-FR" sz="2000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kern="1200" dirty="0" err="1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etüd</a:t>
                      </a:r>
                      <a:endParaRPr lang="fr-FR" sz="2000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[voice] (underspecified)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CH" sz="2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</a:t>
                      </a:r>
                      <a:r>
                        <a:rPr lang="fr-CH" sz="20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taken</a:t>
                      </a:r>
                      <a:r>
                        <a:rPr lang="fr-CH" sz="2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0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into</a:t>
                      </a:r>
                      <a:r>
                        <a:rPr lang="fr-CH" sz="2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0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account</a:t>
                      </a:r>
                      <a:endParaRPr lang="en-US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6617018"/>
                  </a:ext>
                </a:extLst>
              </a:tr>
            </a:tbl>
          </a:graphicData>
        </a:graphic>
      </p:graphicFrame>
      <p:sp>
        <p:nvSpPr>
          <p:cNvPr id="8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53735" y="1040589"/>
            <a:ext cx="1153857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actual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empirical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vs.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Inkelas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Orgun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(1995)</a:t>
            </a:r>
          </a:p>
        </p:txBody>
      </p:sp>
      <p:graphicFrame>
        <p:nvGraphicFramePr>
          <p:cNvPr id="9" name="Tablo 1">
            <a:extLst>
              <a:ext uri="{FF2B5EF4-FFF2-40B4-BE49-F238E27FC236}">
                <a16:creationId xmlns:a16="http://schemas.microsoft.com/office/drawing/2014/main" id="{A3631D9D-C0C7-9C49-F638-7B0CA8290AB9}"/>
              </a:ext>
            </a:extLst>
          </p:cNvPr>
          <p:cNvGraphicFramePr>
            <a:graphicFrameLocks noGrp="1"/>
          </p:cNvGraphicFramePr>
          <p:nvPr/>
        </p:nvGraphicFramePr>
        <p:xfrm>
          <a:off x="3615558" y="1769668"/>
          <a:ext cx="7637257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17075">
                  <a:extLst>
                    <a:ext uri="{9D8B030D-6E8A-4147-A177-3AD203B41FA5}">
                      <a16:colId xmlns:a16="http://schemas.microsoft.com/office/drawing/2014/main" val="2610855555"/>
                    </a:ext>
                  </a:extLst>
                </a:gridCol>
                <a:gridCol w="1313794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1114096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366345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1225947">
                  <a:extLst>
                    <a:ext uri="{9D8B030D-6E8A-4147-A177-3AD203B41FA5}">
                      <a16:colId xmlns:a16="http://schemas.microsoft.com/office/drawing/2014/main" val="1861438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(and </a:t>
                      </a: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</a:t>
                      </a: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794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</a:t>
                      </a: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-final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fr-FR" sz="18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tɑd</a:t>
                      </a:r>
                      <a:r>
                        <a:rPr lang="tr-TR" sz="20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tɑt</a:t>
                      </a:r>
                      <a:endParaRPr lang="en-US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2037026"/>
                  </a:ext>
                </a:extLst>
              </a:tr>
            </a:tbl>
          </a:graphicData>
        </a:graphic>
      </p:graphicFrame>
      <p:sp>
        <p:nvSpPr>
          <p:cNvPr id="10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543075" y="2843116"/>
            <a:ext cx="26205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actual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empirical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situation</a:t>
            </a:r>
          </a:p>
        </p:txBody>
      </p:sp>
    </p:spTree>
    <p:extLst>
      <p:ext uri="{BB962C8B-B14F-4D97-AF65-F5344CB8AC3E}">
        <p14:creationId xmlns:p14="http://schemas.microsoft.com/office/powerpoint/2010/main" val="176570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FA2E7-58F0-F0F4-0F3E-16D0D16FF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9A0061B5-2858-2CAD-6214-361559944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AA33DA2C-A26B-4A11-DB86-65B8FFA3C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D9F73E8F-F8DB-A5E5-14D1-E35D3CC65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A3631D9D-C0C7-9C49-F638-7B0CA8290AB9}"/>
              </a:ext>
            </a:extLst>
          </p:cNvPr>
          <p:cNvGraphicFramePr>
            <a:graphicFrameLocks noGrp="1"/>
          </p:cNvGraphicFramePr>
          <p:nvPr/>
        </p:nvGraphicFramePr>
        <p:xfrm>
          <a:off x="557048" y="4355201"/>
          <a:ext cx="11035862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18889">
                  <a:extLst>
                    <a:ext uri="{9D8B030D-6E8A-4147-A177-3AD203B41FA5}">
                      <a16:colId xmlns:a16="http://schemas.microsoft.com/office/drawing/2014/main" val="1458832242"/>
                    </a:ext>
                  </a:extLst>
                </a:gridCol>
                <a:gridCol w="2625166">
                  <a:extLst>
                    <a:ext uri="{9D8B030D-6E8A-4147-A177-3AD203B41FA5}">
                      <a16:colId xmlns:a16="http://schemas.microsoft.com/office/drawing/2014/main" val="2610855555"/>
                    </a:ext>
                  </a:extLst>
                </a:gridCol>
                <a:gridCol w="1235725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1696662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303282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1156138">
                  <a:extLst>
                    <a:ext uri="{9D8B030D-6E8A-4147-A177-3AD203B41FA5}">
                      <a16:colId xmlns:a16="http://schemas.microsoft.com/office/drawing/2014/main" val="1861438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(and </a:t>
                      </a: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</a:t>
                      </a: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794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Inkelas</a:t>
                      </a: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</a:t>
                      </a:r>
                      <a:r>
                        <a:rPr lang="fr-CH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Orgun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</a:t>
                      </a: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-final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[-voice]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[+voice]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 err="1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etüd</a:t>
                      </a:r>
                      <a:r>
                        <a:rPr lang="fr-FR" sz="2000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kern="1200" dirty="0" err="1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etüd</a:t>
                      </a:r>
                      <a:endParaRPr lang="fr-FR" sz="2000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[voice] (underspecified)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CH" sz="2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</a:t>
                      </a:r>
                      <a:r>
                        <a:rPr lang="fr-CH" sz="20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taken</a:t>
                      </a:r>
                      <a:r>
                        <a:rPr lang="fr-CH" sz="2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0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into</a:t>
                      </a:r>
                      <a:r>
                        <a:rPr lang="fr-CH" sz="2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0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account</a:t>
                      </a:r>
                      <a:endParaRPr lang="en-US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6617018"/>
                  </a:ext>
                </a:extLst>
              </a:tr>
            </a:tbl>
          </a:graphicData>
        </a:graphic>
      </p:graphicFrame>
      <p:sp>
        <p:nvSpPr>
          <p:cNvPr id="8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53735" y="1040589"/>
            <a:ext cx="11538573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thus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Inkelas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Orgun's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(1995) system,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asymmetry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[+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] items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exist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monosyllabic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and in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bisyllabic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versions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underspecified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] items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have no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monosyllabic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instantiation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occur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bisyllables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48482" y="2916678"/>
            <a:ext cx="1153857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conclude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 size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constraint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on [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] items: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"the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systematic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exceptionality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of (C)VC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roots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to final plosive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alternations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due to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bimoraic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size" (p. 779)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==&gt;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monosyllables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too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able to do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alternations.</a:t>
            </a:r>
          </a:p>
        </p:txBody>
      </p:sp>
    </p:spTree>
    <p:extLst>
      <p:ext uri="{BB962C8B-B14F-4D97-AF65-F5344CB8AC3E}">
        <p14:creationId xmlns:p14="http://schemas.microsoft.com/office/powerpoint/2010/main" val="395427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FA2E7-58F0-F0F4-0F3E-16D0D16FF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9A0061B5-2858-2CAD-6214-361559944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AA33DA2C-A26B-4A11-DB86-65B8FFA3C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D9F73E8F-F8DB-A5E5-14D1-E35D3CC65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53735" y="1040589"/>
            <a:ext cx="11538573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Inkelas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Orgun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(1995)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provide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support for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size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hypothesis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monosyllabic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CVC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roots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cannot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instantiate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alternations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monosyllabic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CVCC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roots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o 4">
            <a:extLst>
              <a:ext uri="{FF2B5EF4-FFF2-40B4-BE49-F238E27FC236}">
                <a16:creationId xmlns:a16="http://schemas.microsoft.com/office/drawing/2014/main" id="{727E202F-04C7-0F76-2956-4E8D8CEF0B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491028"/>
              </p:ext>
            </p:extLst>
          </p:nvPr>
        </p:nvGraphicFramePr>
        <p:xfrm>
          <a:off x="1009254" y="2383226"/>
          <a:ext cx="8492097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4588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3043612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419694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2824203">
                  <a:extLst>
                    <a:ext uri="{9D8B030D-6E8A-4147-A177-3AD203B41FA5}">
                      <a16:colId xmlns:a16="http://schemas.microsoft.com/office/drawing/2014/main" val="1412001115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r>
                        <a:rPr lang="fr-CH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items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670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dört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fr-CH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</a:t>
                      </a:r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.Nom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dörd</a:t>
                      </a:r>
                      <a:r>
                        <a:rPr lang="fr-CH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-ü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fr-CH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</a:t>
                      </a:r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.Acc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tr-TR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rʧ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fr-CH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mixed </a:t>
                      </a:r>
                      <a:r>
                        <a:rPr lang="fr-CH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ingredients</a:t>
                      </a:r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.Nom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tr-TR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rʤ</a:t>
                      </a:r>
                      <a:r>
                        <a:rPr lang="fr-CH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fr-CH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mixed </a:t>
                      </a:r>
                      <a:r>
                        <a:rPr lang="fr-CH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ingredients</a:t>
                      </a:r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.Acc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37292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tr-TR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fr-CH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</a:t>
                      </a:r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.Nom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hɑrb</a:t>
                      </a:r>
                      <a:r>
                        <a:rPr lang="fr-CH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-i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fr-CH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</a:t>
                      </a:r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.Acc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74252076"/>
                  </a:ext>
                </a:extLst>
              </a:tr>
            </a:tbl>
          </a:graphicData>
        </a:graphic>
      </p:graphicFrame>
      <p:graphicFrame>
        <p:nvGraphicFramePr>
          <p:cNvPr id="10" name="Tablo 1">
            <a:extLst>
              <a:ext uri="{FF2B5EF4-FFF2-40B4-BE49-F238E27FC236}">
                <a16:creationId xmlns:a16="http://schemas.microsoft.com/office/drawing/2014/main" id="{A3631D9D-C0C7-9C49-F638-7B0CA8290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617546"/>
              </p:ext>
            </p:extLst>
          </p:nvPr>
        </p:nvGraphicFramePr>
        <p:xfrm>
          <a:off x="252245" y="3992425"/>
          <a:ext cx="11641698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1148">
                  <a:extLst>
                    <a:ext uri="{9D8B030D-6E8A-4147-A177-3AD203B41FA5}">
                      <a16:colId xmlns:a16="http://schemas.microsoft.com/office/drawing/2014/main" val="2610855555"/>
                    </a:ext>
                  </a:extLst>
                </a:gridCol>
                <a:gridCol w="2708863">
                  <a:extLst>
                    <a:ext uri="{9D8B030D-6E8A-4147-A177-3AD203B41FA5}">
                      <a16:colId xmlns:a16="http://schemas.microsoft.com/office/drawing/2014/main" val="4076821370"/>
                    </a:ext>
                  </a:extLst>
                </a:gridCol>
                <a:gridCol w="1411192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1534511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030013">
                  <a:extLst>
                    <a:ext uri="{9D8B030D-6E8A-4147-A177-3AD203B41FA5}">
                      <a16:colId xmlns:a16="http://schemas.microsoft.com/office/drawing/2014/main" val="4293868287"/>
                    </a:ext>
                  </a:extLst>
                </a:gridCol>
                <a:gridCol w="977462">
                  <a:extLst>
                    <a:ext uri="{9D8B030D-6E8A-4147-A177-3AD203B41FA5}">
                      <a16:colId xmlns:a16="http://schemas.microsoft.com/office/drawing/2014/main" val="3119038794"/>
                    </a:ext>
                  </a:extLst>
                </a:gridCol>
                <a:gridCol w="997905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1310604">
                  <a:extLst>
                    <a:ext uri="{9D8B030D-6E8A-4147-A177-3AD203B41FA5}">
                      <a16:colId xmlns:a16="http://schemas.microsoft.com/office/drawing/2014/main" val="1861438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(and </a:t>
                      </a: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</a:t>
                      </a: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794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Ink</a:t>
                      </a: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.&amp;</a:t>
                      </a: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</a:t>
                      </a: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root-final 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[-</a:t>
                      </a:r>
                      <a:r>
                        <a:rPr lang="fr-CH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</a:t>
                      </a:r>
                      <a:r>
                        <a:rPr lang="fr-CH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ɨ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[+</a:t>
                      </a:r>
                      <a:r>
                        <a:rPr lang="fr-CH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</a:t>
                      </a:r>
                      <a:r>
                        <a:rPr lang="fr-CH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ring-i</a:t>
                      </a:r>
                      <a:endParaRPr lang="fr-FR" sz="2000" kern="1200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ring</a:t>
                      </a:r>
                      <a:endParaRPr lang="fr-FR" sz="2000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 err="1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etüd</a:t>
                      </a:r>
                      <a:r>
                        <a:rPr lang="fr-FR" sz="2000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kern="1200" dirty="0" err="1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etüd</a:t>
                      </a:r>
                      <a:endParaRPr lang="fr-FR" sz="2000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fr-CH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</a:t>
                      </a:r>
                      <a:r>
                        <a:rPr lang="fr-CH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CH" sz="2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</a:t>
                      </a:r>
                      <a:r>
                        <a:rPr lang="fr-CH" sz="20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taken</a:t>
                      </a:r>
                      <a:r>
                        <a:rPr lang="fr-CH" sz="2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0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into</a:t>
                      </a:r>
                      <a:r>
                        <a:rPr lang="fr-CH" sz="2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0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account</a:t>
                      </a:r>
                      <a:endParaRPr lang="en-US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dörd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-ü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2037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860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FA2E7-58F0-F0F4-0F3E-16D0D16FF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9A0061B5-2858-2CAD-6214-361559944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AA33DA2C-A26B-4A11-DB86-65B8FFA3C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D9F73E8F-F8DB-A5E5-14D1-E35D3CC65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53736" y="1040589"/>
            <a:ext cx="762872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Inkelas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Orgun's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[-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] and [+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] items are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lexically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specified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final consonant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fully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syllabified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at 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root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(in a Lexical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Phonology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setup)</a:t>
            </a:r>
          </a:p>
        </p:txBody>
      </p:sp>
      <p:sp>
        <p:nvSpPr>
          <p:cNvPr id="10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48481" y="3573748"/>
            <a:ext cx="7633976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underspecified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] items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final consonant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"invisible" at 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root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unsyllabified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floating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appears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later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syllabified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an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onset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as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syllabified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a coda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5722" y="269498"/>
            <a:ext cx="1436522" cy="25200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3848" y="307598"/>
            <a:ext cx="1427586" cy="2520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90931" y="3442951"/>
            <a:ext cx="216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17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FA2E7-58F0-F0F4-0F3E-16D0D16FF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9A0061B5-2858-2CAD-6214-361559944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AA33DA2C-A26B-4A11-DB86-65B8FFA3C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D9F73E8F-F8DB-A5E5-14D1-E35D3CC65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317099" y="851405"/>
            <a:ext cx="8185765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general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size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constraint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must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minimally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bimoraic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therefore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monosyllabic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CVC items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cannot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have final invisible =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floating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consonants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final consonants must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syllabified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 coda in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for 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achive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bimoraicity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9002" y="206431"/>
            <a:ext cx="1379432" cy="1980000"/>
          </a:xfrm>
          <a:prstGeom prst="rect">
            <a:avLst/>
          </a:prstGeom>
        </p:spPr>
      </p:pic>
      <p:sp>
        <p:nvSpPr>
          <p:cNvPr id="16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311844" y="4557310"/>
            <a:ext cx="833424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monosyllabic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CVCC items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meet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bimoraicity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the final C,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therefore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invisible =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floating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54970" y="2757310"/>
            <a:ext cx="1360976" cy="18000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54970" y="350463"/>
            <a:ext cx="1428867" cy="1800000"/>
          </a:xfrm>
          <a:prstGeom prst="rect">
            <a:avLst/>
          </a:prstGeom>
        </p:spPr>
      </p:pic>
      <p:graphicFrame>
        <p:nvGraphicFramePr>
          <p:cNvPr id="13" name="Tablo 1">
            <a:extLst>
              <a:ext uri="{FF2B5EF4-FFF2-40B4-BE49-F238E27FC236}">
                <a16:creationId xmlns:a16="http://schemas.microsoft.com/office/drawing/2014/main" id="{A3631D9D-C0C7-9C49-F638-7B0CA8290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90317"/>
              </p:ext>
            </p:extLst>
          </p:nvPr>
        </p:nvGraphicFramePr>
        <p:xfrm>
          <a:off x="3016464" y="5001716"/>
          <a:ext cx="9038897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2614">
                  <a:extLst>
                    <a:ext uri="{9D8B030D-6E8A-4147-A177-3AD203B41FA5}">
                      <a16:colId xmlns:a16="http://schemas.microsoft.com/office/drawing/2014/main" val="1458832242"/>
                    </a:ext>
                  </a:extLst>
                </a:gridCol>
                <a:gridCol w="2150136">
                  <a:extLst>
                    <a:ext uri="{9D8B030D-6E8A-4147-A177-3AD203B41FA5}">
                      <a16:colId xmlns:a16="http://schemas.microsoft.com/office/drawing/2014/main" val="2610855555"/>
                    </a:ext>
                  </a:extLst>
                </a:gridCol>
                <a:gridCol w="1012118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1389647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067450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946932">
                  <a:extLst>
                    <a:ext uri="{9D8B030D-6E8A-4147-A177-3AD203B41FA5}">
                      <a16:colId xmlns:a16="http://schemas.microsoft.com/office/drawing/2014/main" val="1861438090"/>
                    </a:ext>
                  </a:extLst>
                </a:gridCol>
              </a:tblGrid>
              <a:tr h="474098">
                <a:tc>
                  <a:txBody>
                    <a:bodyPr/>
                    <a:lstStyle/>
                    <a:p>
                      <a:endParaRPr lang="tr-TR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en-US" sz="15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5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bisyllabic</a:t>
                      </a:r>
                      <a:endParaRPr lang="fr-CH" sz="15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(and </a:t>
                      </a:r>
                      <a:r>
                        <a:rPr lang="fr-CH" sz="15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</a:t>
                      </a:r>
                      <a:r>
                        <a:rPr lang="fr-CH" sz="1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tr-TR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7940277"/>
                  </a:ext>
                </a:extLst>
              </a:tr>
              <a:tr h="276557">
                <a:tc>
                  <a:txBody>
                    <a:bodyPr/>
                    <a:lstStyle/>
                    <a:p>
                      <a:r>
                        <a:rPr lang="fr-CH" sz="15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Inkelas</a:t>
                      </a:r>
                      <a:r>
                        <a:rPr lang="fr-CH" sz="15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</a:t>
                      </a:r>
                      <a:r>
                        <a:rPr lang="fr-CH" sz="15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15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Orgun</a:t>
                      </a:r>
                      <a:endParaRPr lang="tr-TR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15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</a:t>
                      </a:r>
                      <a:r>
                        <a:rPr lang="tr-TR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-final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15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15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15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15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2765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[-voice]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2765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[+voice]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15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15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kern="1200" dirty="0" err="1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etüd</a:t>
                      </a:r>
                      <a:r>
                        <a:rPr lang="fr-FR" sz="1500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500" kern="1200" dirty="0" err="1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etüd</a:t>
                      </a:r>
                      <a:endParaRPr lang="fr-FR" sz="1500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2765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[voice] (underspecified)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15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CH" sz="15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</a:t>
                      </a:r>
                      <a:r>
                        <a:rPr lang="fr-CH" sz="15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taken</a:t>
                      </a:r>
                      <a:r>
                        <a:rPr lang="fr-CH" sz="15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15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into</a:t>
                      </a:r>
                      <a:r>
                        <a:rPr lang="fr-CH" sz="15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15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account</a:t>
                      </a:r>
                      <a:endParaRPr lang="en-US" sz="15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15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6617018"/>
                  </a:ext>
                </a:extLst>
              </a:tr>
            </a:tbl>
          </a:graphicData>
        </a:graphic>
      </p:graphicFrame>
      <p:sp>
        <p:nvSpPr>
          <p:cNvPr id="14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312181" y="2812941"/>
            <a:ext cx="9765884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final consonants must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syllabified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 coda in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for 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achive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bimoraicity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a coda,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are [-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thus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monosyllabic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CVC items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cannot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belong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to 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underspecified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class.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Therefore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are no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alternating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monosyllabic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CVC items</a:t>
            </a:r>
          </a:p>
        </p:txBody>
      </p:sp>
    </p:spTree>
    <p:extLst>
      <p:ext uri="{BB962C8B-B14F-4D97-AF65-F5344CB8AC3E}">
        <p14:creationId xmlns:p14="http://schemas.microsoft.com/office/powerpoint/2010/main" val="251538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/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/>
          <p:cNvSpPr txBox="1">
            <a:spLocks noChangeArrowheads="1"/>
          </p:cNvSpPr>
          <p:nvPr/>
        </p:nvSpPr>
        <p:spPr bwMode="auto">
          <a:xfrm>
            <a:off x="457468" y="1038994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pattern</a:t>
            </a:r>
            <a:endParaRPr lang="en-GB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152"/>
          <p:cNvSpPr txBox="1">
            <a:spLocks noChangeArrowheads="1"/>
          </p:cNvSpPr>
          <p:nvPr/>
        </p:nvSpPr>
        <p:spPr bwMode="auto">
          <a:xfrm>
            <a:off x="444613" y="1547291"/>
            <a:ext cx="1065331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Final devoicing in Turkish is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more intricate pattern 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560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than in other final devoicing languages (like German or Russian)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fricatives never undergo this process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kɑz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goose.Nom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kɑz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ɨ «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goose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Acc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4603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FA2E7-58F0-F0F4-0F3E-16D0D16FF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9A0061B5-2858-2CAD-6214-361559944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AA33DA2C-A26B-4A11-DB86-65B8FFA3C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D9F73E8F-F8DB-A5E5-14D1-E35D3CC65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53738" y="1009059"/>
            <a:ext cx="1026681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Inkelas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Orgun's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fr-CH" sz="2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selection</a:t>
            </a:r>
            <a:endParaRPr lang="fr-CH" sz="2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48482" y="1592379"/>
            <a:ext cx="1026681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monosyllables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final Cs are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dismissed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reason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o 1">
            <a:extLst>
              <a:ext uri="{FF2B5EF4-FFF2-40B4-BE49-F238E27FC236}">
                <a16:creationId xmlns:a16="http://schemas.microsoft.com/office/drawing/2014/main" id="{A3631D9D-C0C7-9C49-F638-7B0CA8290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467396"/>
              </p:ext>
            </p:extLst>
          </p:nvPr>
        </p:nvGraphicFramePr>
        <p:xfrm>
          <a:off x="252245" y="3745606"/>
          <a:ext cx="11641698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26072">
                  <a:extLst>
                    <a:ext uri="{9D8B030D-6E8A-4147-A177-3AD203B41FA5}">
                      <a16:colId xmlns:a16="http://schemas.microsoft.com/office/drawing/2014/main" val="2610855555"/>
                    </a:ext>
                  </a:extLst>
                </a:gridCol>
                <a:gridCol w="1208690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103586">
                  <a:extLst>
                    <a:ext uri="{9D8B030D-6E8A-4147-A177-3AD203B41FA5}">
                      <a16:colId xmlns:a16="http://schemas.microsoft.com/office/drawing/2014/main" val="4293868287"/>
                    </a:ext>
                  </a:extLst>
                </a:gridCol>
                <a:gridCol w="1120323">
                  <a:extLst>
                    <a:ext uri="{9D8B030D-6E8A-4147-A177-3AD203B41FA5}">
                      <a16:colId xmlns:a16="http://schemas.microsoft.com/office/drawing/2014/main" val="3119038794"/>
                    </a:ext>
                  </a:extLst>
                </a:gridCol>
                <a:gridCol w="1612351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1446676">
                  <a:extLst>
                    <a:ext uri="{9D8B030D-6E8A-4147-A177-3AD203B41FA5}">
                      <a16:colId xmlns:a16="http://schemas.microsoft.com/office/drawing/2014/main" val="1861438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(and </a:t>
                      </a: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</a:t>
                      </a: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794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</a:t>
                      </a: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-final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[-</a:t>
                      </a:r>
                      <a:r>
                        <a:rPr lang="fr-CH" sz="20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</a:t>
                      </a:r>
                      <a:r>
                        <a:rPr lang="fr-CH" sz="2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US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ɨ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[+</a:t>
                      </a:r>
                      <a:r>
                        <a:rPr lang="fr-CH" sz="20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</a:t>
                      </a:r>
                      <a:r>
                        <a:rPr lang="fr-CH" sz="2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US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ring-i</a:t>
                      </a:r>
                      <a:endParaRPr lang="fr-FR" sz="2000" kern="1200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ring</a:t>
                      </a:r>
                      <a:endParaRPr lang="fr-FR" sz="2000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 err="1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etüd</a:t>
                      </a:r>
                      <a:r>
                        <a:rPr lang="fr-FR" sz="2000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kern="1200" dirty="0" err="1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etüd</a:t>
                      </a:r>
                      <a:endParaRPr lang="fr-FR" sz="2000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CH" sz="2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fr-CH" sz="20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</a:t>
                      </a:r>
                      <a:r>
                        <a:rPr lang="fr-CH" sz="2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US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tɑd</a:t>
                      </a:r>
                      <a:r>
                        <a:rPr lang="tr-TR" sz="20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tɑt</a:t>
                      </a:r>
                      <a:endParaRPr lang="en-US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dörd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-ü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2037026"/>
                  </a:ext>
                </a:extLst>
              </a:tr>
            </a:tbl>
          </a:graphicData>
        </a:graphic>
      </p:graphicFrame>
      <p:sp>
        <p:nvSpPr>
          <p:cNvPr id="8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43229" y="2049584"/>
            <a:ext cx="102668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tüd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/ ring class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not a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piece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phonology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non-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learned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spelling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pronunciation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earlier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37974" y="2969239"/>
            <a:ext cx="1090268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I&amp;O's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impossible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believe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the correct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empirical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situation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74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FA2E7-58F0-F0F4-0F3E-16D0D16FF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9A0061B5-2858-2CAD-6214-361559944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AA33DA2C-A26B-4A11-DB86-65B8FFA3C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D9F73E8F-F8DB-A5E5-14D1-E35D3CC65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53738" y="956508"/>
            <a:ext cx="102668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believe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the correct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generalization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CVCC =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CVCVC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48482" y="1781569"/>
            <a:ext cx="10839628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to all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extents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purposes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CVCC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behave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bisyllabic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(and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bigger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roots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instantiate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regular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two-way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pattern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known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Russian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etc.: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i.e.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lack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the class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makes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consonants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refuse to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devoice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explained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the pattern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makes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non-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occurs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CVC items.</a:t>
            </a:r>
          </a:p>
        </p:txBody>
      </p:sp>
      <p:graphicFrame>
        <p:nvGraphicFramePr>
          <p:cNvPr id="10" name="Tablo 1">
            <a:extLst>
              <a:ext uri="{FF2B5EF4-FFF2-40B4-BE49-F238E27FC236}">
                <a16:creationId xmlns:a16="http://schemas.microsoft.com/office/drawing/2014/main" id="{A3631D9D-C0C7-9C49-F638-7B0CA8290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333592"/>
              </p:ext>
            </p:extLst>
          </p:nvPr>
        </p:nvGraphicFramePr>
        <p:xfrm>
          <a:off x="252245" y="4481329"/>
          <a:ext cx="11641698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26072">
                  <a:extLst>
                    <a:ext uri="{9D8B030D-6E8A-4147-A177-3AD203B41FA5}">
                      <a16:colId xmlns:a16="http://schemas.microsoft.com/office/drawing/2014/main" val="2610855555"/>
                    </a:ext>
                  </a:extLst>
                </a:gridCol>
                <a:gridCol w="1208690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103586">
                  <a:extLst>
                    <a:ext uri="{9D8B030D-6E8A-4147-A177-3AD203B41FA5}">
                      <a16:colId xmlns:a16="http://schemas.microsoft.com/office/drawing/2014/main" val="4293868287"/>
                    </a:ext>
                  </a:extLst>
                </a:gridCol>
                <a:gridCol w="1120323">
                  <a:extLst>
                    <a:ext uri="{9D8B030D-6E8A-4147-A177-3AD203B41FA5}">
                      <a16:colId xmlns:a16="http://schemas.microsoft.com/office/drawing/2014/main" val="3119038794"/>
                    </a:ext>
                  </a:extLst>
                </a:gridCol>
                <a:gridCol w="1612351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1446676">
                  <a:extLst>
                    <a:ext uri="{9D8B030D-6E8A-4147-A177-3AD203B41FA5}">
                      <a16:colId xmlns:a16="http://schemas.microsoft.com/office/drawing/2014/main" val="1861438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(and </a:t>
                      </a: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</a:t>
                      </a: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794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</a:t>
                      </a: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-final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[-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ɨ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[+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fr-FR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fr-FR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[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tɑd</a:t>
                      </a:r>
                      <a:r>
                        <a:rPr lang="tr-TR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dörd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-ü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2037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05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FA2E7-58F0-F0F4-0F3E-16D0D16FF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9A0061B5-2858-2CAD-6214-361559944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AA33DA2C-A26B-4A11-DB86-65B8FFA3C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D9F73E8F-F8DB-A5E5-14D1-E35D3CC65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53738" y="1103652"/>
            <a:ext cx="102668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Inkelas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Orgun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(1995)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understood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 size restriction on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48482" y="1928713"/>
            <a:ext cx="1083962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reached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conclusion for 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wrong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reasons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o 1">
            <a:extLst>
              <a:ext uri="{FF2B5EF4-FFF2-40B4-BE49-F238E27FC236}">
                <a16:creationId xmlns:a16="http://schemas.microsoft.com/office/drawing/2014/main" id="{A3631D9D-C0C7-9C49-F638-7B0CA8290AB9}"/>
              </a:ext>
            </a:extLst>
          </p:cNvPr>
          <p:cNvGraphicFramePr>
            <a:graphicFrameLocks noGrp="1"/>
          </p:cNvGraphicFramePr>
          <p:nvPr/>
        </p:nvGraphicFramePr>
        <p:xfrm>
          <a:off x="252245" y="4039898"/>
          <a:ext cx="11641698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26072">
                  <a:extLst>
                    <a:ext uri="{9D8B030D-6E8A-4147-A177-3AD203B41FA5}">
                      <a16:colId xmlns:a16="http://schemas.microsoft.com/office/drawing/2014/main" val="2610855555"/>
                    </a:ext>
                  </a:extLst>
                </a:gridCol>
                <a:gridCol w="1208690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103586">
                  <a:extLst>
                    <a:ext uri="{9D8B030D-6E8A-4147-A177-3AD203B41FA5}">
                      <a16:colId xmlns:a16="http://schemas.microsoft.com/office/drawing/2014/main" val="4293868287"/>
                    </a:ext>
                  </a:extLst>
                </a:gridCol>
                <a:gridCol w="1120323">
                  <a:extLst>
                    <a:ext uri="{9D8B030D-6E8A-4147-A177-3AD203B41FA5}">
                      <a16:colId xmlns:a16="http://schemas.microsoft.com/office/drawing/2014/main" val="3119038794"/>
                    </a:ext>
                  </a:extLst>
                </a:gridCol>
                <a:gridCol w="1612351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1446676">
                  <a:extLst>
                    <a:ext uri="{9D8B030D-6E8A-4147-A177-3AD203B41FA5}">
                      <a16:colId xmlns:a16="http://schemas.microsoft.com/office/drawing/2014/main" val="1861438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(and </a:t>
                      </a: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</a:t>
                      </a: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794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</a:t>
                      </a: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-final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[-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ɨ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[+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fr-FR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fr-FR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[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tɑd</a:t>
                      </a:r>
                      <a:r>
                        <a:rPr lang="tr-TR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dörd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-ü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2037026"/>
                  </a:ext>
                </a:extLst>
              </a:tr>
            </a:tbl>
          </a:graphicData>
        </a:graphic>
      </p:graphicFrame>
      <p:sp>
        <p:nvSpPr>
          <p:cNvPr id="8" name="Metin kutusu 2">
            <a:extLst>
              <a:ext uri="{FF2B5EF4-FFF2-40B4-BE49-F238E27FC236}">
                <a16:creationId xmlns:a16="http://schemas.microsoft.com/office/drawing/2014/main" id="{5B485171-5959-B771-426D-171AA995066C}"/>
              </a:ext>
            </a:extLst>
          </p:cNvPr>
          <p:cNvSpPr txBox="1"/>
          <p:nvPr/>
        </p:nvSpPr>
        <p:spPr>
          <a:xfrm>
            <a:off x="443228" y="2427950"/>
            <a:ext cx="1083962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correct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empirical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generalization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"</a:t>
            </a:r>
            <a:r>
              <a:rPr lang="en-US" sz="2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voiced stops always devoice </a:t>
            </a:r>
            <a:r>
              <a:rPr lang="en-US" sz="22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iff</a:t>
            </a:r>
            <a:r>
              <a:rPr lang="en-US" sz="2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root </a:t>
            </a:r>
            <a:r>
              <a:rPr lang="en-US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at least </a:t>
            </a:r>
            <a:r>
              <a:rPr lang="en-US" sz="22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trimoraic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52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380856-A0F8-EDB8-7677-E0C839937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62392EA3-817A-C57E-9B74-9B5F6C697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B5907BBD-22F6-8253-C75E-EDABDBFD3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4929" y="2752290"/>
            <a:ext cx="734407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r-CH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</a:p>
          <a:p>
            <a:pPr algn="ctr"/>
            <a:r>
              <a:rPr lang="fr-CH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fr-CH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stops are </a:t>
            </a:r>
            <a:r>
              <a:rPr lang="fr-CH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endParaRPr lang="en-GB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76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A8555-38E1-8009-35BD-EFC9A2AEB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F556831C-C708-DACA-C5E8-64F940451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3DECB93B-69DE-A19D-64A7-DA3B695B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9E31F693-9C58-2F3D-5C58-1CF91E2B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9" y="1087116"/>
            <a:ext cx="51130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bimoraic</a:t>
            </a:r>
            <a:r>
              <a:rPr lang="fr-CH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size restriction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Metin kutusu 2">
            <a:extLst>
              <a:ext uri="{FF2B5EF4-FFF2-40B4-BE49-F238E27FC236}">
                <a16:creationId xmlns:a16="http://schemas.microsoft.com/office/drawing/2014/main" id="{22B1DA49-CA84-E2DC-DF80-822C4BC55E6A}"/>
              </a:ext>
            </a:extLst>
          </p:cNvPr>
          <p:cNvSpPr txBox="1"/>
          <p:nvPr/>
        </p:nvSpPr>
        <p:spPr>
          <a:xfrm>
            <a:off x="457469" y="1685668"/>
            <a:ext cx="10342076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voiced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stops always devoice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iff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the root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is big enough, i.e. has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moraic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theory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three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moras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codas are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moraic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CVC = 2</a:t>
            </a:r>
            <a:r>
              <a:rPr lang="el-G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	CVCC = 3</a:t>
            </a:r>
            <a:r>
              <a:rPr lang="el-G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	CVCVC = 3</a:t>
            </a:r>
            <a:r>
              <a:rPr lang="el-G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Strict CV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least two nuclei, ignoring the final empty nucleus (FEN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either option will do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152">
            <a:extLst>
              <a:ext uri="{FF2B5EF4-FFF2-40B4-BE49-F238E27FC236}">
                <a16:creationId xmlns:a16="http://schemas.microsoft.com/office/drawing/2014/main" id="{9E31F693-9C58-2F3D-5C58-1CF91E2B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91" y="172719"/>
            <a:ext cx="89492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stops are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etin kutusu 2">
            <a:extLst>
              <a:ext uri="{FF2B5EF4-FFF2-40B4-BE49-F238E27FC236}">
                <a16:creationId xmlns:a16="http://schemas.microsoft.com/office/drawing/2014/main" id="{22B1DA49-CA84-E2DC-DF80-822C4BC55E6A}"/>
              </a:ext>
            </a:extLst>
          </p:cNvPr>
          <p:cNvSpPr txBox="1"/>
          <p:nvPr/>
        </p:nvSpPr>
        <p:spPr>
          <a:xfrm>
            <a:off x="452553" y="4227310"/>
            <a:ext cx="10342076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Strict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CV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CVCVC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CVCVCø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/ (two filled nuclei, FEN ignored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CVCC → /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CVCøCø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/ (two nuclei, one filled, the other empty, FEN ignored)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CVC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/CVCø/ (one nucleus, FEN ignored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95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A8555-38E1-8009-35BD-EFC9A2AEB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F556831C-C708-DACA-C5E8-64F940451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3DECB93B-69DE-A19D-64A7-DA3B695B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7469" y="1781920"/>
            <a:ext cx="5806698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spelt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out by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themselves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roots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are to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receive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an extra CV unit (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grey-shaded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below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 in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meet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minimality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final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consonant on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extra CV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9086" y="1939817"/>
            <a:ext cx="4695652" cy="1080000"/>
          </a:xfrm>
          <a:prstGeom prst="rect">
            <a:avLst/>
          </a:prstGeom>
        </p:spPr>
      </p:pic>
      <p:sp>
        <p:nvSpPr>
          <p:cNvPr id="9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2216" y="4656493"/>
            <a:ext cx="580669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suffix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(V- or C-initial)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minimal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size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met and no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gemination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occurs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7457" y="4558856"/>
            <a:ext cx="1741935" cy="10800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22380" y="4558856"/>
            <a:ext cx="2295000" cy="1080000"/>
          </a:xfrm>
          <a:prstGeom prst="rect">
            <a:avLst/>
          </a:prstGeom>
        </p:spPr>
      </p:pic>
      <p:sp>
        <p:nvSpPr>
          <p:cNvPr id="12" name="Text Box 152">
            <a:extLst>
              <a:ext uri="{FF2B5EF4-FFF2-40B4-BE49-F238E27FC236}">
                <a16:creationId xmlns:a16="http://schemas.microsoft.com/office/drawing/2014/main" id="{9E31F693-9C58-2F3D-5C58-1CF91E2B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91" y="172719"/>
            <a:ext cx="89492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stops are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94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A8555-38E1-8009-35BD-EFC9A2AEB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F556831C-C708-DACA-C5E8-64F940451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3DECB93B-69DE-A19D-64A7-DA3B695B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7469" y="1781920"/>
            <a:ext cx="5806698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thus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created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virtual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recall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final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pronounced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singleton: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-i -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		"rejection"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hadd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-i -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"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limit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7935" y="2717333"/>
            <a:ext cx="2183478" cy="1080000"/>
          </a:xfrm>
          <a:prstGeom prst="rect">
            <a:avLst/>
          </a:prstGeom>
        </p:spPr>
      </p:pic>
      <p:sp>
        <p:nvSpPr>
          <p:cNvPr id="14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7798945" y="3818765"/>
            <a:ext cx="137658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[CVC]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152">
            <a:extLst>
              <a:ext uri="{FF2B5EF4-FFF2-40B4-BE49-F238E27FC236}">
                <a16:creationId xmlns:a16="http://schemas.microsoft.com/office/drawing/2014/main" id="{9E31F693-9C58-2F3D-5C58-1CF91E2B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91" y="172719"/>
            <a:ext cx="89492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stops are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25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A8555-38E1-8009-35BD-EFC9A2AEB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F556831C-C708-DACA-C5E8-64F940451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3DECB93B-69DE-A19D-64A7-DA3B695B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7469" y="1781920"/>
            <a:ext cx="5806698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roots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enough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do not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CVCVC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CVCC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424" y="3700981"/>
            <a:ext cx="2002500" cy="108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8424" y="2308226"/>
            <a:ext cx="2184000" cy="1080000"/>
          </a:xfrm>
          <a:prstGeom prst="rect">
            <a:avLst/>
          </a:prstGeom>
        </p:spPr>
      </p:pic>
      <p:sp>
        <p:nvSpPr>
          <p:cNvPr id="14" name="Text Box 152">
            <a:extLst>
              <a:ext uri="{FF2B5EF4-FFF2-40B4-BE49-F238E27FC236}">
                <a16:creationId xmlns:a16="http://schemas.microsoft.com/office/drawing/2014/main" id="{9E31F693-9C58-2F3D-5C58-1CF91E2B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91" y="172719"/>
            <a:ext cx="89492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stops are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34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A8555-38E1-8009-35BD-EFC9A2AEB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F556831C-C708-DACA-C5E8-64F940451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3DECB93B-69DE-A19D-64A7-DA3B695B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7469" y="1781920"/>
            <a:ext cx="644782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non-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of CVC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roots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consequence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gemination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do not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integrity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0924" y="4452330"/>
            <a:ext cx="2002500" cy="10800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8825" y="4452330"/>
            <a:ext cx="2184000" cy="108000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77935" y="2496617"/>
            <a:ext cx="2183478" cy="1080000"/>
          </a:xfrm>
          <a:prstGeom prst="rect">
            <a:avLst/>
          </a:prstGeom>
        </p:spPr>
      </p:pic>
      <p:sp>
        <p:nvSpPr>
          <p:cNvPr id="11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62724" y="4624960"/>
            <a:ext cx="644782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bigger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roots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freely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final C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not a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52">
            <a:extLst>
              <a:ext uri="{FF2B5EF4-FFF2-40B4-BE49-F238E27FC236}">
                <a16:creationId xmlns:a16="http://schemas.microsoft.com/office/drawing/2014/main" id="{9E31F693-9C58-2F3D-5C58-1CF91E2B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91" y="172719"/>
            <a:ext cx="89492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stops are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72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A8555-38E1-8009-35BD-EFC9A2AEB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F556831C-C708-DACA-C5E8-64F940451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3DECB93B-69DE-A19D-64A7-DA3B695B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7470" y="1193348"/>
            <a:ext cx="1130360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CVC items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exist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too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but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still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devoice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52">
            <a:extLst>
              <a:ext uri="{FF2B5EF4-FFF2-40B4-BE49-F238E27FC236}">
                <a16:creationId xmlns:a16="http://schemas.microsoft.com/office/drawing/2014/main" id="{9E31F693-9C58-2F3D-5C58-1CF91E2B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91" y="172719"/>
            <a:ext cx="89492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stops are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2216" y="2428315"/>
            <a:ext cx="1130360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how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works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laryngeal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classes,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of final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94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380856-A0F8-EDB8-7677-E0C839937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5C3AAFB0-87E8-0628-4051-B623A511D9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3C4538ED-4E9E-DEEB-7495-0D75D94DB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62392EA3-817A-C57E-9B74-9B5F6C697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B5907BBD-22F6-8253-C75E-EDABDBFD3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8" y="1308498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pattern in bisyllabic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(and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bigger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roots</a:t>
            </a:r>
            <a:endParaRPr lang="en-GB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o 1">
            <a:extLst>
              <a:ext uri="{FF2B5EF4-FFF2-40B4-BE49-F238E27FC236}">
                <a16:creationId xmlns:a16="http://schemas.microsoft.com/office/drawing/2014/main" id="{80609945-20C2-9783-6A92-6FD1846170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097136"/>
              </p:ext>
            </p:extLst>
          </p:nvPr>
        </p:nvGraphicFramePr>
        <p:xfrm>
          <a:off x="802640" y="2417933"/>
          <a:ext cx="6039485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6780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068705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120011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book.Nom</a:t>
                      </a:r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book.Acc</a:t>
                      </a:r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5913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ɑmɑtʃ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aim.Nom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ɑmɑʤ-ɨ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aim.Acc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649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inɑt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stubborn.Nom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inɑd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stubborn.Acc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tʃelenk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garland.Nom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tʃeleng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-i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garland.Acc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</a:tbl>
          </a:graphicData>
        </a:graphic>
      </p:graphicFrame>
      <p:sp>
        <p:nvSpPr>
          <p:cNvPr id="10" name="Metin kutusu 3">
            <a:extLst>
              <a:ext uri="{FF2B5EF4-FFF2-40B4-BE49-F238E27FC236}">
                <a16:creationId xmlns:a16="http://schemas.microsoft.com/office/drawing/2014/main" id="{4BC31BDA-2355-F516-11F9-81371882C5BC}"/>
              </a:ext>
            </a:extLst>
          </p:cNvPr>
          <p:cNvSpPr txBox="1"/>
          <p:nvPr/>
        </p:nvSpPr>
        <p:spPr>
          <a:xfrm>
            <a:off x="457468" y="4088573"/>
            <a:ext cx="114754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Word-final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ʤ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devoice and surface as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tʃ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respectively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in bisyllabic roots.</a:t>
            </a:r>
          </a:p>
        </p:txBody>
      </p:sp>
      <p:sp>
        <p:nvSpPr>
          <p:cNvPr id="11" name="Text Box 152"/>
          <p:cNvSpPr txBox="1">
            <a:spLocks noChangeArrowheads="1"/>
          </p:cNvSpPr>
          <p:nvPr/>
        </p:nvSpPr>
        <p:spPr bwMode="auto">
          <a:xfrm>
            <a:off x="443008" y="1939113"/>
            <a:ext cx="1065331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voiced stops always devoice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lo 1">
            <a:extLst>
              <a:ext uri="{FF2B5EF4-FFF2-40B4-BE49-F238E27FC236}">
                <a16:creationId xmlns:a16="http://schemas.microsoft.com/office/drawing/2014/main" id="{80609945-20C2-9783-6A92-6FD18461705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07897" y="4998216"/>
          <a:ext cx="6039485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6780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068705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120011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etüd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fr-CH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</a:t>
                      </a:r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.Nom»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CH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etüd</a:t>
                      </a:r>
                      <a:r>
                        <a:rPr lang="fr-CH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-ü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fr-CH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</a:t>
                      </a:r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.Acc»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5913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ʒ</a:t>
                      </a:r>
                      <a:r>
                        <a:rPr lang="fr-CH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eolog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fr-CH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geologist</a:t>
                      </a:r>
                      <a:r>
                        <a:rPr lang="fr-CH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ʒ</a:t>
                      </a:r>
                      <a:r>
                        <a:rPr lang="fr-CH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eolo</a:t>
                      </a:r>
                      <a:r>
                        <a:rPr lang="fr-CH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-u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fr-CH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geologist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.Acc»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6498527"/>
                  </a:ext>
                </a:extLst>
              </a:tr>
            </a:tbl>
          </a:graphicData>
        </a:graphic>
      </p:graphicFrame>
      <p:sp>
        <p:nvSpPr>
          <p:cNvPr id="13" name="Text Box 152"/>
          <p:cNvSpPr txBox="1">
            <a:spLocks noChangeArrowheads="1"/>
          </p:cNvSpPr>
          <p:nvPr/>
        </p:nvSpPr>
        <p:spPr bwMode="auto">
          <a:xfrm>
            <a:off x="448266" y="4635011"/>
            <a:ext cx="1065331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except in some recent loans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4310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A8555-38E1-8009-35BD-EFC9A2AEB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F556831C-C708-DACA-C5E8-64F940451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3DECB93B-69DE-A19D-64A7-DA3B695B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52">
            <a:extLst>
              <a:ext uri="{FF2B5EF4-FFF2-40B4-BE49-F238E27FC236}">
                <a16:creationId xmlns:a16="http://schemas.microsoft.com/office/drawing/2014/main" id="{9E31F693-9C58-2F3D-5C58-1CF91E2B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91" y="172719"/>
            <a:ext cx="89492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stops are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2216" y="1282692"/>
            <a:ext cx="1130360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three-way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pattern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go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along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the original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Inkelas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Orgun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(1995)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but express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Laryngeal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Realism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(of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I&amp;O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precursor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9" name="Tablo 1">
            <a:extLst>
              <a:ext uri="{FF2B5EF4-FFF2-40B4-BE49-F238E27FC236}">
                <a16:creationId xmlns:a16="http://schemas.microsoft.com/office/drawing/2014/main" id="{A3631D9D-C0C7-9C49-F638-7B0CA8290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405237"/>
              </p:ext>
            </p:extLst>
          </p:nvPr>
        </p:nvGraphicFramePr>
        <p:xfrm>
          <a:off x="252245" y="4502347"/>
          <a:ext cx="11641698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2183">
                  <a:extLst>
                    <a:ext uri="{9D8B030D-6E8A-4147-A177-3AD203B41FA5}">
                      <a16:colId xmlns:a16="http://schemas.microsoft.com/office/drawing/2014/main" val="2610855555"/>
                    </a:ext>
                  </a:extLst>
                </a:gridCol>
                <a:gridCol w="903889">
                  <a:extLst>
                    <a:ext uri="{9D8B030D-6E8A-4147-A177-3AD203B41FA5}">
                      <a16:colId xmlns:a16="http://schemas.microsoft.com/office/drawing/2014/main" val="4179268887"/>
                    </a:ext>
                  </a:extLst>
                </a:gridCol>
                <a:gridCol w="1208690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103586">
                  <a:extLst>
                    <a:ext uri="{9D8B030D-6E8A-4147-A177-3AD203B41FA5}">
                      <a16:colId xmlns:a16="http://schemas.microsoft.com/office/drawing/2014/main" val="4293868287"/>
                    </a:ext>
                  </a:extLst>
                </a:gridCol>
                <a:gridCol w="1120323">
                  <a:extLst>
                    <a:ext uri="{9D8B030D-6E8A-4147-A177-3AD203B41FA5}">
                      <a16:colId xmlns:a16="http://schemas.microsoft.com/office/drawing/2014/main" val="3119038794"/>
                    </a:ext>
                  </a:extLst>
                </a:gridCol>
                <a:gridCol w="1612351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1446676">
                  <a:extLst>
                    <a:ext uri="{9D8B030D-6E8A-4147-A177-3AD203B41FA5}">
                      <a16:colId xmlns:a16="http://schemas.microsoft.com/office/drawing/2014/main" val="186143809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(and </a:t>
                      </a: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</a:t>
                      </a: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794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</a:t>
                      </a: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-final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endParaRPr lang="en-US" sz="2000" b="1" baseline="30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CH" sz="2000" b="1" baseline="30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2000" b="1" baseline="30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ɨ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CH" sz="2000" b="1" baseline="30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fr-FR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fr-FR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C°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tɑd</a:t>
                      </a:r>
                      <a:r>
                        <a:rPr lang="tr-TR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dörd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-ü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2037026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E77F513-2D1C-E67E-99C4-546299C776DD}"/>
              </a:ext>
            </a:extLst>
          </p:cNvPr>
          <p:cNvSpPr/>
          <p:nvPr/>
        </p:nvSpPr>
        <p:spPr>
          <a:xfrm>
            <a:off x="6926316" y="76153"/>
            <a:ext cx="526568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438" indent="-452438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Honeybone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Patrick 2005. Diachronic evidence in segmental phonology: the case of laryngeal specifications. The internal organization of phonological segments, edited by Marc van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Oostendorp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Jeroen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van de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Weijer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319-354. Berlin: de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Gruyter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7472" y="2412552"/>
            <a:ext cx="11303606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thus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CH" sz="24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consonant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specified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CH" sz="24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= consonant specified for being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C°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= consonant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unspecified voicing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62727" y="3941804"/>
            <a:ext cx="1130360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C°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passively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intervocalic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position,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otherwise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06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A8555-38E1-8009-35BD-EFC9A2AEB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F556831C-C708-DACA-C5E8-64F940451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3DECB93B-69DE-A19D-64A7-DA3B695B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52">
            <a:extLst>
              <a:ext uri="{FF2B5EF4-FFF2-40B4-BE49-F238E27FC236}">
                <a16:creationId xmlns:a16="http://schemas.microsoft.com/office/drawing/2014/main" id="{9E31F693-9C58-2F3D-5C58-1CF91E2B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91" y="172719"/>
            <a:ext cx="89492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stops are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2216" y="1072488"/>
            <a:ext cx="1130360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</a:t>
            </a:r>
            <a:r>
              <a:rPr lang="fr-CH" sz="22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corresponds to </a:t>
            </a:r>
            <a:r>
              <a:rPr lang="fr-CH" sz="22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fr-CH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distinct </a:t>
            </a:r>
            <a:r>
              <a:rPr lang="fr-CH" sz="22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phonological</a:t>
            </a:r>
            <a:r>
              <a:rPr lang="fr-CH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configurations</a:t>
            </a:r>
          </a:p>
        </p:txBody>
      </p:sp>
      <p:graphicFrame>
        <p:nvGraphicFramePr>
          <p:cNvPr id="9" name="Tablo 1">
            <a:extLst>
              <a:ext uri="{FF2B5EF4-FFF2-40B4-BE49-F238E27FC236}">
                <a16:creationId xmlns:a16="http://schemas.microsoft.com/office/drawing/2014/main" id="{A3631D9D-C0C7-9C49-F638-7B0CA8290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84484"/>
              </p:ext>
            </p:extLst>
          </p:nvPr>
        </p:nvGraphicFramePr>
        <p:xfrm>
          <a:off x="252245" y="4218568"/>
          <a:ext cx="11641697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75966">
                  <a:extLst>
                    <a:ext uri="{9D8B030D-6E8A-4147-A177-3AD203B41FA5}">
                      <a16:colId xmlns:a16="http://schemas.microsoft.com/office/drawing/2014/main" val="2610855555"/>
                    </a:ext>
                  </a:extLst>
                </a:gridCol>
                <a:gridCol w="924025">
                  <a:extLst>
                    <a:ext uri="{9D8B030D-6E8A-4147-A177-3AD203B41FA5}">
                      <a16:colId xmlns:a16="http://schemas.microsoft.com/office/drawing/2014/main" val="4179268887"/>
                    </a:ext>
                  </a:extLst>
                </a:gridCol>
                <a:gridCol w="1145406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991402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577516">
                  <a:extLst>
                    <a:ext uri="{9D8B030D-6E8A-4147-A177-3AD203B41FA5}">
                      <a16:colId xmlns:a16="http://schemas.microsoft.com/office/drawing/2014/main" val="261749192"/>
                    </a:ext>
                  </a:extLst>
                </a:gridCol>
                <a:gridCol w="1020278">
                  <a:extLst>
                    <a:ext uri="{9D8B030D-6E8A-4147-A177-3AD203B41FA5}">
                      <a16:colId xmlns:a16="http://schemas.microsoft.com/office/drawing/2014/main" val="4293868287"/>
                    </a:ext>
                  </a:extLst>
                </a:gridCol>
                <a:gridCol w="1241659">
                  <a:extLst>
                    <a:ext uri="{9D8B030D-6E8A-4147-A177-3AD203B41FA5}">
                      <a16:colId xmlns:a16="http://schemas.microsoft.com/office/drawing/2014/main" val="3119038794"/>
                    </a:ext>
                  </a:extLst>
                </a:gridCol>
                <a:gridCol w="385074">
                  <a:extLst>
                    <a:ext uri="{9D8B030D-6E8A-4147-A177-3AD203B41FA5}">
                      <a16:colId xmlns:a16="http://schemas.microsoft.com/office/drawing/2014/main" val="251776802"/>
                    </a:ext>
                  </a:extLst>
                </a:gridCol>
                <a:gridCol w="1307353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1173018">
                  <a:extLst>
                    <a:ext uri="{9D8B030D-6E8A-4147-A177-3AD203B41FA5}">
                      <a16:colId xmlns:a16="http://schemas.microsoft.com/office/drawing/2014/main" val="186143809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(and </a:t>
                      </a: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</a:t>
                      </a: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794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</a:t>
                      </a: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-final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endParaRPr lang="en-US" sz="2000" b="1" baseline="30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CH" sz="2000" b="1" baseline="30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2000" b="1" baseline="30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ɨ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CH" sz="2000" b="1" baseline="30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dörd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-ü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C°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tɑd</a:t>
                      </a:r>
                      <a:r>
                        <a:rPr lang="tr-TR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tr-T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2037026"/>
                  </a:ext>
                </a:extLst>
              </a:tr>
            </a:tbl>
          </a:graphicData>
        </a:graphic>
      </p:graphicFrame>
      <p:sp>
        <p:nvSpPr>
          <p:cNvPr id="10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7472" y="1645300"/>
            <a:ext cx="11566362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 active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phonological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delaryngealization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removal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of 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CH" sz="24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cannot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to a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immune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against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phonological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2217" y="2806686"/>
            <a:ext cx="11303606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phonetic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interpretation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(= non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phonological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 of </a:t>
            </a:r>
            <a:r>
              <a:rPr lang="fr-CH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 non-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intervocalic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position </a:t>
            </a:r>
            <a:r>
              <a:rPr lang="fr-CH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C°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pronounced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endParaRPr lang="fr-CH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phonological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operation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thus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happily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6362300" y="5860177"/>
            <a:ext cx="3020730" cy="615516"/>
            <a:chOff x="6362300" y="5860177"/>
            <a:chExt cx="3020730" cy="615516"/>
          </a:xfrm>
        </p:grpSpPr>
        <p:sp>
          <p:nvSpPr>
            <p:cNvPr id="2" name="Accolade fermante 1"/>
            <p:cNvSpPr/>
            <p:nvPr/>
          </p:nvSpPr>
          <p:spPr>
            <a:xfrm>
              <a:off x="6362300" y="5871411"/>
              <a:ext cx="221381" cy="604282"/>
            </a:xfrm>
            <a:prstGeom prst="rightBrac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Accolade fermante 10"/>
            <p:cNvSpPr/>
            <p:nvPr/>
          </p:nvSpPr>
          <p:spPr>
            <a:xfrm>
              <a:off x="9161649" y="5860177"/>
              <a:ext cx="221381" cy="604282"/>
            </a:xfrm>
            <a:prstGeom prst="rightBrac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33204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A8555-38E1-8009-35BD-EFC9A2AEB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F556831C-C708-DACA-C5E8-64F940451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3DECB93B-69DE-A19D-64A7-DA3B695B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52">
            <a:extLst>
              <a:ext uri="{FF2B5EF4-FFF2-40B4-BE49-F238E27FC236}">
                <a16:creationId xmlns:a16="http://schemas.microsoft.com/office/drawing/2014/main" id="{9E31F693-9C58-2F3D-5C58-1CF91E2B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91" y="172719"/>
            <a:ext cx="89492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stops are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2216" y="1534937"/>
            <a:ext cx="88179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CH" sz="24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nothing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happens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CH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pronounced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all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contexts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7472" y="930596"/>
            <a:ext cx="482923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CVC items = final C </a:t>
            </a:r>
            <a:r>
              <a:rPr lang="fr-CH" sz="2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geminated</a:t>
            </a:r>
            <a:endParaRPr lang="fr-CH" sz="2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8486" y="454085"/>
            <a:ext cx="2046316" cy="1080000"/>
          </a:xfrm>
          <a:prstGeom prst="rect">
            <a:avLst/>
          </a:prstGeom>
        </p:spPr>
      </p:pic>
      <p:sp>
        <p:nvSpPr>
          <p:cNvPr id="11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46959" y="2381019"/>
            <a:ext cx="87285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CH" sz="24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but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cannot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removed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2882" y="1801876"/>
            <a:ext cx="1983913" cy="1080000"/>
          </a:xfrm>
          <a:prstGeom prst="rect">
            <a:avLst/>
          </a:prstGeom>
        </p:spPr>
      </p:pic>
      <p:sp>
        <p:nvSpPr>
          <p:cNvPr id="15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41704" y="3111488"/>
            <a:ext cx="853413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C°</a:t>
            </a:r>
            <a:r>
              <a:rPr lang="fr-CH" sz="24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regularly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pronounced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no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phonological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operation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occurs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thus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happily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32882" y="2916818"/>
            <a:ext cx="2135455" cy="1080000"/>
          </a:xfrm>
          <a:prstGeom prst="rect">
            <a:avLst/>
          </a:prstGeom>
        </p:spPr>
      </p:pic>
      <p:graphicFrame>
        <p:nvGraphicFramePr>
          <p:cNvPr id="16" name="Tablo 1">
            <a:extLst>
              <a:ext uri="{FF2B5EF4-FFF2-40B4-BE49-F238E27FC236}">
                <a16:creationId xmlns:a16="http://schemas.microsoft.com/office/drawing/2014/main" id="{A3631D9D-C0C7-9C49-F638-7B0CA8290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587910"/>
              </p:ext>
            </p:extLst>
          </p:nvPr>
        </p:nvGraphicFramePr>
        <p:xfrm>
          <a:off x="252245" y="4218568"/>
          <a:ext cx="11641697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75966">
                  <a:extLst>
                    <a:ext uri="{9D8B030D-6E8A-4147-A177-3AD203B41FA5}">
                      <a16:colId xmlns:a16="http://schemas.microsoft.com/office/drawing/2014/main" val="2610855555"/>
                    </a:ext>
                  </a:extLst>
                </a:gridCol>
                <a:gridCol w="924025">
                  <a:extLst>
                    <a:ext uri="{9D8B030D-6E8A-4147-A177-3AD203B41FA5}">
                      <a16:colId xmlns:a16="http://schemas.microsoft.com/office/drawing/2014/main" val="4179268887"/>
                    </a:ext>
                  </a:extLst>
                </a:gridCol>
                <a:gridCol w="1145406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991402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577516">
                  <a:extLst>
                    <a:ext uri="{9D8B030D-6E8A-4147-A177-3AD203B41FA5}">
                      <a16:colId xmlns:a16="http://schemas.microsoft.com/office/drawing/2014/main" val="261749192"/>
                    </a:ext>
                  </a:extLst>
                </a:gridCol>
                <a:gridCol w="1020278">
                  <a:extLst>
                    <a:ext uri="{9D8B030D-6E8A-4147-A177-3AD203B41FA5}">
                      <a16:colId xmlns:a16="http://schemas.microsoft.com/office/drawing/2014/main" val="4293868287"/>
                    </a:ext>
                  </a:extLst>
                </a:gridCol>
                <a:gridCol w="1241659">
                  <a:extLst>
                    <a:ext uri="{9D8B030D-6E8A-4147-A177-3AD203B41FA5}">
                      <a16:colId xmlns:a16="http://schemas.microsoft.com/office/drawing/2014/main" val="3119038794"/>
                    </a:ext>
                  </a:extLst>
                </a:gridCol>
                <a:gridCol w="385074">
                  <a:extLst>
                    <a:ext uri="{9D8B030D-6E8A-4147-A177-3AD203B41FA5}">
                      <a16:colId xmlns:a16="http://schemas.microsoft.com/office/drawing/2014/main" val="251776802"/>
                    </a:ext>
                  </a:extLst>
                </a:gridCol>
                <a:gridCol w="1307353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1173018">
                  <a:extLst>
                    <a:ext uri="{9D8B030D-6E8A-4147-A177-3AD203B41FA5}">
                      <a16:colId xmlns:a16="http://schemas.microsoft.com/office/drawing/2014/main" val="186143809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(and </a:t>
                      </a: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</a:t>
                      </a: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794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</a:t>
                      </a: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-final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endParaRPr lang="en-US" sz="2000" b="1" baseline="30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CH" sz="2000" b="1" baseline="30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2000" b="1" baseline="30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ɨ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CH" sz="2000" b="1" baseline="30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dörd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-ü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C°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tɑd</a:t>
                      </a:r>
                      <a:r>
                        <a:rPr lang="tr-TR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tr-T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2037026"/>
                  </a:ext>
                </a:extLst>
              </a:tr>
            </a:tbl>
          </a:graphicData>
        </a:graphic>
      </p:graphicFrame>
      <p:grpSp>
        <p:nvGrpSpPr>
          <p:cNvPr id="17" name="Groupe 16"/>
          <p:cNvGrpSpPr/>
          <p:nvPr/>
        </p:nvGrpSpPr>
        <p:grpSpPr>
          <a:xfrm>
            <a:off x="6362300" y="5860177"/>
            <a:ext cx="3020730" cy="615516"/>
            <a:chOff x="6362300" y="5860177"/>
            <a:chExt cx="3020730" cy="615516"/>
          </a:xfrm>
        </p:grpSpPr>
        <p:sp>
          <p:nvSpPr>
            <p:cNvPr id="18" name="Accolade fermante 17"/>
            <p:cNvSpPr/>
            <p:nvPr/>
          </p:nvSpPr>
          <p:spPr>
            <a:xfrm>
              <a:off x="6362300" y="5871411"/>
              <a:ext cx="221381" cy="604282"/>
            </a:xfrm>
            <a:prstGeom prst="rightBrac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Accolade fermante 18"/>
            <p:cNvSpPr/>
            <p:nvPr/>
          </p:nvSpPr>
          <p:spPr>
            <a:xfrm>
              <a:off x="9161649" y="5860177"/>
              <a:ext cx="221381" cy="604282"/>
            </a:xfrm>
            <a:prstGeom prst="rightBrac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98129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A8555-38E1-8009-35BD-EFC9A2AEB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F556831C-C708-DACA-C5E8-64F940451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3DECB93B-69DE-A19D-64A7-DA3B695B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52">
            <a:extLst>
              <a:ext uri="{FF2B5EF4-FFF2-40B4-BE49-F238E27FC236}">
                <a16:creationId xmlns:a16="http://schemas.microsoft.com/office/drawing/2014/main" id="{9E31F693-9C58-2F3D-5C58-1CF91E2B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91" y="172719"/>
            <a:ext cx="89492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stops are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2216" y="1534937"/>
            <a:ext cx="7188805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CH" sz="24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nothing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happens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CH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pronounced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all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contexts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46959" y="2381019"/>
            <a:ext cx="69943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CH" sz="24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removed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41704" y="3206078"/>
            <a:ext cx="76722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C°</a:t>
            </a:r>
            <a:r>
              <a:rPr lang="fr-CH" sz="24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regularly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pronounced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final position</a:t>
            </a:r>
          </a:p>
        </p:txBody>
      </p:sp>
      <p:sp>
        <p:nvSpPr>
          <p:cNvPr id="16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7472" y="930596"/>
            <a:ext cx="685772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CVCVC / CVCC items = final C not </a:t>
            </a:r>
            <a:r>
              <a:rPr lang="fr-CH" sz="2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geminated</a:t>
            </a:r>
            <a:endParaRPr lang="fr-CH" sz="2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2945" y="1015063"/>
            <a:ext cx="3609975" cy="89535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2945" y="2060720"/>
            <a:ext cx="3657600" cy="86677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22945" y="3029187"/>
            <a:ext cx="3619500" cy="904875"/>
          </a:xfrm>
          <a:prstGeom prst="rect">
            <a:avLst/>
          </a:prstGeom>
        </p:spPr>
      </p:pic>
      <p:graphicFrame>
        <p:nvGraphicFramePr>
          <p:cNvPr id="17" name="Tablo 1">
            <a:extLst>
              <a:ext uri="{FF2B5EF4-FFF2-40B4-BE49-F238E27FC236}">
                <a16:creationId xmlns:a16="http://schemas.microsoft.com/office/drawing/2014/main" id="{A3631D9D-C0C7-9C49-F638-7B0CA8290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171901"/>
              </p:ext>
            </p:extLst>
          </p:nvPr>
        </p:nvGraphicFramePr>
        <p:xfrm>
          <a:off x="252245" y="4218568"/>
          <a:ext cx="11641697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75966">
                  <a:extLst>
                    <a:ext uri="{9D8B030D-6E8A-4147-A177-3AD203B41FA5}">
                      <a16:colId xmlns:a16="http://schemas.microsoft.com/office/drawing/2014/main" val="2610855555"/>
                    </a:ext>
                  </a:extLst>
                </a:gridCol>
                <a:gridCol w="924025">
                  <a:extLst>
                    <a:ext uri="{9D8B030D-6E8A-4147-A177-3AD203B41FA5}">
                      <a16:colId xmlns:a16="http://schemas.microsoft.com/office/drawing/2014/main" val="4179268887"/>
                    </a:ext>
                  </a:extLst>
                </a:gridCol>
                <a:gridCol w="1145406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991402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577516">
                  <a:extLst>
                    <a:ext uri="{9D8B030D-6E8A-4147-A177-3AD203B41FA5}">
                      <a16:colId xmlns:a16="http://schemas.microsoft.com/office/drawing/2014/main" val="261749192"/>
                    </a:ext>
                  </a:extLst>
                </a:gridCol>
                <a:gridCol w="1020278">
                  <a:extLst>
                    <a:ext uri="{9D8B030D-6E8A-4147-A177-3AD203B41FA5}">
                      <a16:colId xmlns:a16="http://schemas.microsoft.com/office/drawing/2014/main" val="4293868287"/>
                    </a:ext>
                  </a:extLst>
                </a:gridCol>
                <a:gridCol w="1241659">
                  <a:extLst>
                    <a:ext uri="{9D8B030D-6E8A-4147-A177-3AD203B41FA5}">
                      <a16:colId xmlns:a16="http://schemas.microsoft.com/office/drawing/2014/main" val="3119038794"/>
                    </a:ext>
                  </a:extLst>
                </a:gridCol>
                <a:gridCol w="385074">
                  <a:extLst>
                    <a:ext uri="{9D8B030D-6E8A-4147-A177-3AD203B41FA5}">
                      <a16:colId xmlns:a16="http://schemas.microsoft.com/office/drawing/2014/main" val="251776802"/>
                    </a:ext>
                  </a:extLst>
                </a:gridCol>
                <a:gridCol w="1307353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1173018">
                  <a:extLst>
                    <a:ext uri="{9D8B030D-6E8A-4147-A177-3AD203B41FA5}">
                      <a16:colId xmlns:a16="http://schemas.microsoft.com/office/drawing/2014/main" val="186143809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(and </a:t>
                      </a: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</a:t>
                      </a: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794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</a:t>
                      </a: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-final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endParaRPr lang="en-US" sz="2000" b="1" baseline="30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CH" sz="2000" b="1" baseline="30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2000" b="1" baseline="30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ɨ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CH" sz="2000" b="1" baseline="30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dörd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-ü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C°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tɑd</a:t>
                      </a:r>
                      <a:r>
                        <a:rPr lang="tr-TR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tr-T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2037026"/>
                  </a:ext>
                </a:extLst>
              </a:tr>
            </a:tbl>
          </a:graphicData>
        </a:graphic>
      </p:graphicFrame>
      <p:grpSp>
        <p:nvGrpSpPr>
          <p:cNvPr id="18" name="Groupe 17"/>
          <p:cNvGrpSpPr/>
          <p:nvPr/>
        </p:nvGrpSpPr>
        <p:grpSpPr>
          <a:xfrm>
            <a:off x="6362300" y="5860177"/>
            <a:ext cx="3020730" cy="615516"/>
            <a:chOff x="6362300" y="5860177"/>
            <a:chExt cx="3020730" cy="615516"/>
          </a:xfrm>
        </p:grpSpPr>
        <p:sp>
          <p:nvSpPr>
            <p:cNvPr id="19" name="Accolade fermante 18"/>
            <p:cNvSpPr/>
            <p:nvPr/>
          </p:nvSpPr>
          <p:spPr>
            <a:xfrm>
              <a:off x="6362300" y="5871411"/>
              <a:ext cx="221381" cy="604282"/>
            </a:xfrm>
            <a:prstGeom prst="rightBrac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Accolade fermante 19"/>
            <p:cNvSpPr/>
            <p:nvPr/>
          </p:nvSpPr>
          <p:spPr>
            <a:xfrm>
              <a:off x="9161649" y="5860177"/>
              <a:ext cx="221381" cy="604282"/>
            </a:xfrm>
            <a:prstGeom prst="rightBrac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58431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A8555-38E1-8009-35BD-EFC9A2AEB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F556831C-C708-DACA-C5E8-64F940451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3DECB93B-69DE-A19D-64A7-DA3B695B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52">
            <a:extLst>
              <a:ext uri="{FF2B5EF4-FFF2-40B4-BE49-F238E27FC236}">
                <a16:creationId xmlns:a16="http://schemas.microsoft.com/office/drawing/2014/main" id="{9E31F693-9C58-2F3D-5C58-1CF91E2B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91" y="172719"/>
            <a:ext cx="89492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stops are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46959" y="2622996"/>
            <a:ext cx="69943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CH" sz="24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removed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41704" y="3536545"/>
            <a:ext cx="76722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C°</a:t>
            </a:r>
            <a:r>
              <a:rPr lang="fr-CH" sz="24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regularly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pronounced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final position</a:t>
            </a:r>
          </a:p>
        </p:txBody>
      </p:sp>
      <p:sp>
        <p:nvSpPr>
          <p:cNvPr id="16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7471" y="930596"/>
            <a:ext cx="949277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</a:t>
            </a:r>
            <a:r>
              <a:rPr lang="fr-CH" sz="2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items (</a:t>
            </a:r>
            <a:r>
              <a:rPr lang="fr-CH" sz="2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kitɑb</a:t>
            </a:r>
            <a:r>
              <a:rPr lang="fr-CH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-ɨ - </a:t>
            </a:r>
            <a:r>
              <a:rPr lang="fr-CH" sz="2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kitap</a:t>
            </a:r>
            <a:r>
              <a:rPr lang="fr-CH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dörd</a:t>
            </a:r>
            <a:r>
              <a:rPr lang="fr-CH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-ü - </a:t>
            </a:r>
            <a:r>
              <a:rPr lang="fr-CH" sz="2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dört</a:t>
            </a:r>
            <a:r>
              <a:rPr lang="fr-CH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are </a:t>
            </a:r>
            <a:r>
              <a:rPr lang="fr-CH" sz="2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ambiguous</a:t>
            </a:r>
            <a:endParaRPr lang="fr-CH" sz="2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2945" y="2313976"/>
            <a:ext cx="3657600" cy="86677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2945" y="3282443"/>
            <a:ext cx="3619500" cy="904875"/>
          </a:xfrm>
          <a:prstGeom prst="rect">
            <a:avLst/>
          </a:prstGeom>
        </p:spPr>
      </p:pic>
      <p:graphicFrame>
        <p:nvGraphicFramePr>
          <p:cNvPr id="17" name="Tablo 1">
            <a:extLst>
              <a:ext uri="{FF2B5EF4-FFF2-40B4-BE49-F238E27FC236}">
                <a16:creationId xmlns:a16="http://schemas.microsoft.com/office/drawing/2014/main" id="{A3631D9D-C0C7-9C49-F638-7B0CA8290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6103"/>
              </p:ext>
            </p:extLst>
          </p:nvPr>
        </p:nvGraphicFramePr>
        <p:xfrm>
          <a:off x="252245" y="4478449"/>
          <a:ext cx="11641697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75966">
                  <a:extLst>
                    <a:ext uri="{9D8B030D-6E8A-4147-A177-3AD203B41FA5}">
                      <a16:colId xmlns:a16="http://schemas.microsoft.com/office/drawing/2014/main" val="2610855555"/>
                    </a:ext>
                  </a:extLst>
                </a:gridCol>
                <a:gridCol w="924025">
                  <a:extLst>
                    <a:ext uri="{9D8B030D-6E8A-4147-A177-3AD203B41FA5}">
                      <a16:colId xmlns:a16="http://schemas.microsoft.com/office/drawing/2014/main" val="4179268887"/>
                    </a:ext>
                  </a:extLst>
                </a:gridCol>
                <a:gridCol w="1145406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991402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577516">
                  <a:extLst>
                    <a:ext uri="{9D8B030D-6E8A-4147-A177-3AD203B41FA5}">
                      <a16:colId xmlns:a16="http://schemas.microsoft.com/office/drawing/2014/main" val="261749192"/>
                    </a:ext>
                  </a:extLst>
                </a:gridCol>
                <a:gridCol w="1020278">
                  <a:extLst>
                    <a:ext uri="{9D8B030D-6E8A-4147-A177-3AD203B41FA5}">
                      <a16:colId xmlns:a16="http://schemas.microsoft.com/office/drawing/2014/main" val="4293868287"/>
                    </a:ext>
                  </a:extLst>
                </a:gridCol>
                <a:gridCol w="1241659">
                  <a:extLst>
                    <a:ext uri="{9D8B030D-6E8A-4147-A177-3AD203B41FA5}">
                      <a16:colId xmlns:a16="http://schemas.microsoft.com/office/drawing/2014/main" val="3119038794"/>
                    </a:ext>
                  </a:extLst>
                </a:gridCol>
                <a:gridCol w="385074">
                  <a:extLst>
                    <a:ext uri="{9D8B030D-6E8A-4147-A177-3AD203B41FA5}">
                      <a16:colId xmlns:a16="http://schemas.microsoft.com/office/drawing/2014/main" val="251776802"/>
                    </a:ext>
                  </a:extLst>
                </a:gridCol>
                <a:gridCol w="1307353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1173018">
                  <a:extLst>
                    <a:ext uri="{9D8B030D-6E8A-4147-A177-3AD203B41FA5}">
                      <a16:colId xmlns:a16="http://schemas.microsoft.com/office/drawing/2014/main" val="186143809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CVCC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bisyllabic</a:t>
                      </a:r>
                      <a:endParaRPr lang="fr-CH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(and </a:t>
                      </a:r>
                      <a:r>
                        <a:rPr lang="fr-CH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</a:t>
                      </a:r>
                      <a:r>
                        <a:rPr lang="fr-CH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794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</a:t>
                      </a:r>
                      <a:r>
                        <a:rPr lang="tr-TR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-final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endParaRPr lang="en-US" sz="2000" b="1" baseline="30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CH" sz="2000" b="1" baseline="30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en-US" sz="2000" b="1" baseline="30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ɨ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CH" sz="2000" b="1" baseline="30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dörd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-ü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dört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kitɑb</a:t>
                      </a: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kitɑp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 </a:t>
                      </a:r>
                      <a:r>
                        <a:rPr lang="fr-CH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C°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tɑd</a:t>
                      </a:r>
                      <a:r>
                        <a:rPr lang="tr-TR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tr-T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2037026"/>
                  </a:ext>
                </a:extLst>
              </a:tr>
            </a:tbl>
          </a:graphicData>
        </a:graphic>
      </p:graphicFrame>
      <p:grpSp>
        <p:nvGrpSpPr>
          <p:cNvPr id="18" name="Groupe 17"/>
          <p:cNvGrpSpPr/>
          <p:nvPr/>
        </p:nvGrpSpPr>
        <p:grpSpPr>
          <a:xfrm>
            <a:off x="6362300" y="6120058"/>
            <a:ext cx="3020730" cy="615516"/>
            <a:chOff x="6362300" y="5860177"/>
            <a:chExt cx="3020730" cy="615516"/>
          </a:xfrm>
        </p:grpSpPr>
        <p:sp>
          <p:nvSpPr>
            <p:cNvPr id="19" name="Accolade fermante 18"/>
            <p:cNvSpPr/>
            <p:nvPr/>
          </p:nvSpPr>
          <p:spPr>
            <a:xfrm>
              <a:off x="6362300" y="5871411"/>
              <a:ext cx="221381" cy="604282"/>
            </a:xfrm>
            <a:prstGeom prst="rightBrac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Accolade fermante 19"/>
            <p:cNvSpPr/>
            <p:nvPr/>
          </p:nvSpPr>
          <p:spPr>
            <a:xfrm>
              <a:off x="9161649" y="5860177"/>
              <a:ext cx="221381" cy="604282"/>
            </a:xfrm>
            <a:prstGeom prst="rightBrac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15633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A8555-38E1-8009-35BD-EFC9A2AEB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F556831C-C708-DACA-C5E8-64F940451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3DECB93B-69DE-A19D-64A7-DA3B695B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7470" y="915101"/>
            <a:ext cx="1130360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thus</a:t>
            </a:r>
            <a:r>
              <a:rPr lang="fr-CH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r-CH" sz="22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big</a:t>
            </a:r>
            <a:r>
              <a:rPr lang="fr-CH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picture</a:t>
            </a:r>
            <a:r>
              <a:rPr lang="fr-CH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Russian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etc.: ALL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lexically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undergo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final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52">
            <a:extLst>
              <a:ext uri="{FF2B5EF4-FFF2-40B4-BE49-F238E27FC236}">
                <a16:creationId xmlns:a16="http://schemas.microsoft.com/office/drawing/2014/main" id="{9E31F693-9C58-2F3D-5C58-1CF91E2B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91" y="172719"/>
            <a:ext cx="89492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stops are </a:t>
            </a:r>
            <a:r>
              <a:rPr lang="fr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2216" y="2023944"/>
            <a:ext cx="1130360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except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has final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due to minimal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size,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resist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46961" y="2806965"/>
            <a:ext cx="1130360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fricatives do not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devoice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41706" y="3253653"/>
            <a:ext cx="1130360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learned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spelling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pronunciation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of non-native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inhibit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final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36450" y="4128615"/>
            <a:ext cx="11303606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about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frictives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do not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devoice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obvious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all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fricatives for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reason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fr-CH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CH" sz="24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C°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occur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fricatives.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of course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explain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fricatives are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i.e.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do not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occur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fr-CH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C°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41706" y="6285610"/>
            <a:ext cx="1130360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…and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respect: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3-way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laryngeal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pattern.</a:t>
            </a:r>
          </a:p>
        </p:txBody>
      </p:sp>
    </p:spTree>
    <p:extLst>
      <p:ext uri="{BB962C8B-B14F-4D97-AF65-F5344CB8AC3E}">
        <p14:creationId xmlns:p14="http://schemas.microsoft.com/office/powerpoint/2010/main" val="81229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9" grpId="0"/>
      <p:bldP spid="1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380856-A0F8-EDB8-7677-E0C839937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62392EA3-817A-C57E-9B74-9B5F6C697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B5907BBD-22F6-8253-C75E-EDABDBFD3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4929" y="2426471"/>
            <a:ext cx="734407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r-CH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</a:p>
          <a:p>
            <a:pPr algn="ctr"/>
            <a:r>
              <a:rPr lang="fr-CH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Laryngeal</a:t>
            </a:r>
            <a:r>
              <a:rPr lang="fr-CH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Realism</a:t>
            </a:r>
            <a:endParaRPr lang="fr-CH" sz="4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</a:p>
          <a:p>
            <a:pPr algn="ctr"/>
            <a:r>
              <a:rPr lang="fr-CH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</a:t>
            </a:r>
            <a:endParaRPr lang="en-GB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36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/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Laryngeal</a:t>
            </a: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Realism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/>
          <p:cNvSpPr txBox="1">
            <a:spLocks noChangeArrowheads="1"/>
          </p:cNvSpPr>
          <p:nvPr/>
        </p:nvSpPr>
        <p:spPr bwMode="auto">
          <a:xfrm>
            <a:off x="457468" y="1308498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GB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152"/>
          <p:cNvSpPr txBox="1">
            <a:spLocks noChangeArrowheads="1"/>
          </p:cNvSpPr>
          <p:nvPr/>
        </p:nvSpPr>
        <p:spPr bwMode="auto">
          <a:xfrm>
            <a:off x="444613" y="1709564"/>
            <a:ext cx="10653315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LR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is not intrinsically linked to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ny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particular phonological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framework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1"/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Government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Phonology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/ Element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Theory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Harris 1994, 2009), </a:t>
            </a:r>
          </a:p>
          <a:p>
            <a:pPr marL="0" lvl="1"/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Optimality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Theory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Helgason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Ringen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2008)</a:t>
            </a:r>
          </a:p>
          <a:p>
            <a:pPr marL="0" lvl="1"/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It combines some insights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1"/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1" indent="-360363">
              <a:buAutoNum type="alphaLcPeriod"/>
            </a:pP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Jakobson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Fant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and Halle (1952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distinctive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marking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GB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‘voice</a:t>
            </a:r>
            <a:r>
              <a:rPr lang="en-GB" sz="2000" i="1" u="sng" dirty="0">
                <a:latin typeface="Arial" panose="020B0604020202020204" pitchFamily="34" charset="0"/>
                <a:cs typeface="Arial" panose="020B0604020202020204" pitchFamily="34" charset="0"/>
              </a:rPr>
              <a:t>’ and ‘aspiration’ </a:t>
            </a:r>
            <a:r>
              <a:rPr lang="en-GB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pl-PL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[±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 [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±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tense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respectively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No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universal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[±voice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marking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1"/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lvl="1" indent="-268288"/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Trubetzkoy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(1939) - </a:t>
            </a:r>
            <a:r>
              <a:rPr lang="en-GB" sz="2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privativity</a:t>
            </a:r>
            <a:r>
              <a:rPr lang="pl-PL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and markedness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’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natural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’ markedness, i.e.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phonetically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and ’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logical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’ markedness, i.e.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systemically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on the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basis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neutralization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68288" lvl="1" indent="-268288"/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/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Lisker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Abrams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1964)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phonetic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categories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[b-p-</a:t>
            </a:r>
            <a:r>
              <a:rPr lang="pl-PL" sz="2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pl-PL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n-GB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based </a:t>
            </a:r>
            <a:r>
              <a:rPr lang="en-GB" sz="2000" i="1" u="sng" dirty="0">
                <a:latin typeface="Arial" panose="020B0604020202020204" pitchFamily="34" charset="0"/>
                <a:cs typeface="Arial" panose="020B0604020202020204" pitchFamily="34" charset="0"/>
              </a:rPr>
              <a:t>on the VOT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continuum. 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51531" y="275845"/>
            <a:ext cx="43933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Avery and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Idsardi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2001; Beckman, Jessen, and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Ringen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2013; Harris 1994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2009;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Helgason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Ringen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2008;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Honeybone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2002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2005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 Iverson and Salmons 1995, 2003)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84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/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Laryngeal</a:t>
            </a: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Realism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/>
          <p:cNvSpPr txBox="1">
            <a:spLocks noChangeArrowheads="1"/>
          </p:cNvSpPr>
          <p:nvPr/>
        </p:nvSpPr>
        <p:spPr bwMode="auto">
          <a:xfrm>
            <a:off x="457468" y="1308498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assumptions</a:t>
            </a:r>
            <a:endParaRPr lang="en-GB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152"/>
          <p:cNvSpPr txBox="1">
            <a:spLocks noChangeArrowheads="1"/>
          </p:cNvSpPr>
          <p:nvPr/>
        </p:nvSpPr>
        <p:spPr bwMode="auto">
          <a:xfrm>
            <a:off x="444613" y="1737286"/>
            <a:ext cx="10897642" cy="344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Privativity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two-way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contrast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unmarked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(C</a:t>
            </a:r>
            <a:r>
              <a:rPr 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 vs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marked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[Lar]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/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possess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unmarked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(C</a:t>
            </a:r>
            <a:r>
              <a:rPr lang="pl-PL" sz="2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obstruents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typology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typically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correspond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laryngeally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’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neutral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’ [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plain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objects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[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p,t,k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lvl="1"/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Phonetic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markedness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phonological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markedness</a:t>
            </a:r>
            <a:endParaRPr lang="pl-PL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/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displacement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from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neutral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’ [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p,t,k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phonological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category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([b] =C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[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l-PL" sz="2000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 = 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lvl="1"/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conversely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full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voicing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suggests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aspiration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points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to 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pl-PL" sz="20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laryngeal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contrasts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[d-t-t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explained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categories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along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VOT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continuum </a:t>
            </a:r>
          </a:p>
          <a:p>
            <a:pPr marL="0" lvl="1"/>
            <a:endParaRPr lang="pl-PL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7651531" y="275845"/>
            <a:ext cx="43933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Avery and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Idsardi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2001; Beckman, Jessen, and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Ringen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2013; Harris 1994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2009;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Helgason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Ringen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2008;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Honeybone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2002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2005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 Iverson and Salmons 1995, 2003)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99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/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Voice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Onset</a:t>
            </a: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Time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/>
          <p:cNvSpPr txBox="1">
            <a:spLocks noChangeArrowheads="1"/>
          </p:cNvSpPr>
          <p:nvPr/>
        </p:nvSpPr>
        <p:spPr bwMode="auto">
          <a:xfrm>
            <a:off x="457468" y="1105305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 and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phonetic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categories</a:t>
            </a:r>
            <a:endParaRPr lang="en-GB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152"/>
          <p:cNvSpPr txBox="1">
            <a:spLocks noChangeArrowheads="1"/>
          </p:cNvSpPr>
          <p:nvPr/>
        </p:nvSpPr>
        <p:spPr bwMode="auto">
          <a:xfrm>
            <a:off x="444613" y="2134434"/>
            <a:ext cx="1065331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51531" y="275845"/>
            <a:ext cx="43933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Lisker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and Abramson 1964, </a:t>
            </a:r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Cho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Ladefoged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1999; </a:t>
            </a:r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Whalen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and Docherty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ymbol zastępczy zawartości 2"/>
          <p:cNvSpPr txBox="1">
            <a:spLocks/>
          </p:cNvSpPr>
          <p:nvPr/>
        </p:nvSpPr>
        <p:spPr>
          <a:xfrm>
            <a:off x="1136074" y="1678935"/>
            <a:ext cx="10547926" cy="4758810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80000">
              <a:spcBef>
                <a:spcPts val="0"/>
              </a:spcBef>
            </a:pPr>
            <a:r>
              <a:rPr lang="pl-PL" sz="8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Quantal</a:t>
            </a:r>
            <a:r>
              <a:rPr lang="pl-PL" sz="8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regions </a:t>
            </a:r>
            <a:r>
              <a:rPr lang="pl-PL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pl-PL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stability</a:t>
            </a:r>
            <a:r>
              <a:rPr lang="pl-PL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wrt</a:t>
            </a:r>
            <a:r>
              <a:rPr lang="pl-PL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production</a:t>
            </a:r>
            <a:r>
              <a:rPr lang="pl-PL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pl-PL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perception</a:t>
            </a:r>
            <a:r>
              <a:rPr lang="pl-PL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(Stevens 1972) </a:t>
            </a:r>
            <a:r>
              <a:rPr lang="pl-PL" sz="8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pl-PL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categories</a:t>
            </a:r>
            <a:endParaRPr lang="pl-PL" sz="8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80000">
              <a:spcBef>
                <a:spcPts val="0"/>
              </a:spcBef>
            </a:pPr>
            <a:endParaRPr lang="pl-PL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80000">
              <a:spcBef>
                <a:spcPts val="0"/>
              </a:spcBef>
            </a:pPr>
            <a:r>
              <a:rPr lang="pl-PL" sz="8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Sufficiently</a:t>
            </a:r>
            <a:r>
              <a:rPr lang="pl-PL" sz="8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dispersed</a:t>
            </a:r>
            <a:r>
              <a:rPr lang="pl-PL" sz="8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Liljencrantz</a:t>
            </a:r>
            <a:r>
              <a:rPr lang="pl-PL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Linblom</a:t>
            </a:r>
            <a:r>
              <a:rPr lang="pl-PL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1972) </a:t>
            </a:r>
            <a:r>
              <a:rPr lang="pl-PL" sz="8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pl-PL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endParaRPr lang="pl-PL" sz="8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80000">
              <a:spcBef>
                <a:spcPts val="0"/>
              </a:spcBef>
            </a:pPr>
            <a:endParaRPr lang="pl-PL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dirty="0" smtClean="0"/>
              <a:t>		</a:t>
            </a:r>
            <a:r>
              <a:rPr lang="pl-PL" sz="7200" dirty="0" smtClean="0"/>
              <a:t>									</a:t>
            </a:r>
            <a:r>
              <a:rPr lang="pl-PL" sz="7200" i="1" dirty="0" err="1" smtClean="0"/>
              <a:t>closure</a:t>
            </a:r>
            <a:r>
              <a:rPr lang="pl-PL" sz="7200" i="1" dirty="0" smtClean="0"/>
              <a:t>								</a:t>
            </a:r>
            <a:r>
              <a:rPr lang="pl-PL" sz="7200" b="1" i="1" dirty="0" err="1" smtClean="0">
                <a:solidFill>
                  <a:srgbClr val="FF0000"/>
                </a:solidFill>
              </a:rPr>
              <a:t>release</a:t>
            </a:r>
            <a:endParaRPr lang="pl-PL" sz="7200" b="1" i="1" dirty="0" smtClean="0">
              <a:solidFill>
                <a:srgbClr val="FF0000"/>
              </a:solidFill>
            </a:endParaRP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7200" b="1" i="1" dirty="0" smtClean="0">
                <a:solidFill>
                  <a:srgbClr val="FF0000"/>
                </a:solidFill>
              </a:rPr>
              <a:t>													</a:t>
            </a: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7200" i="1" dirty="0" smtClean="0"/>
              <a:t>	</a:t>
            </a:r>
            <a:r>
              <a:rPr lang="pl-PL" sz="7200" dirty="0" smtClean="0"/>
              <a:t>																						 </a:t>
            </a: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7200" dirty="0" smtClean="0"/>
              <a:t>																														</a:t>
            </a: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endParaRPr lang="pl-PL" sz="7200" dirty="0" smtClean="0"/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7200" dirty="0" smtClean="0"/>
              <a:t>																																				</a:t>
            </a: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7200" dirty="0" smtClean="0"/>
              <a:t>							</a:t>
            </a:r>
          </a:p>
          <a:p>
            <a:pPr marL="640080" lvl="2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7200" dirty="0" smtClean="0">
                <a:solidFill>
                  <a:schemeClr val="accent1">
                    <a:lumMod val="50000"/>
                  </a:schemeClr>
                </a:solidFill>
              </a:rPr>
              <a:t>			</a:t>
            </a:r>
            <a:r>
              <a:rPr lang="pl-PL" sz="7200" dirty="0" err="1" smtClean="0">
                <a:solidFill>
                  <a:schemeClr val="accent1">
                    <a:lumMod val="50000"/>
                  </a:schemeClr>
                </a:solidFill>
              </a:rPr>
              <a:t>vowel</a:t>
            </a:r>
            <a:r>
              <a:rPr lang="pl-PL" sz="7200" dirty="0" smtClean="0">
                <a:solidFill>
                  <a:schemeClr val="accent1">
                    <a:lumMod val="50000"/>
                  </a:schemeClr>
                </a:solidFill>
              </a:rPr>
              <a:t>				</a:t>
            </a:r>
            <a:r>
              <a:rPr lang="pl-PL" sz="7200" dirty="0" smtClean="0"/>
              <a:t> </a:t>
            </a:r>
            <a:r>
              <a:rPr lang="pl-PL" sz="7200" dirty="0" smtClean="0">
                <a:solidFill>
                  <a:schemeClr val="accent1">
                    <a:lumMod val="50000"/>
                  </a:schemeClr>
                </a:solidFill>
              </a:rPr>
              <a:t>																			 </a:t>
            </a:r>
            <a:r>
              <a:rPr lang="pl-PL" sz="7200" dirty="0" err="1" smtClean="0">
                <a:solidFill>
                  <a:schemeClr val="accent1">
                    <a:lumMod val="50000"/>
                  </a:schemeClr>
                </a:solidFill>
              </a:rPr>
              <a:t>vowel</a:t>
            </a:r>
            <a:endParaRPr lang="pl-PL" sz="7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640080" lvl="2" indent="0" defTabSz="180000">
              <a:spcBef>
                <a:spcPts val="0"/>
              </a:spcBef>
              <a:buFont typeface="Garamond" pitchFamily="18" charset="0"/>
              <a:buNone/>
            </a:pPr>
            <a:endParaRPr lang="pl-PL" sz="7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640080" lvl="2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7200" dirty="0" smtClean="0"/>
              <a:t>										</a:t>
            </a:r>
            <a:endParaRPr lang="pl-PL" sz="7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7200" dirty="0" smtClean="0"/>
              <a:t>																																						</a:t>
            </a:r>
            <a:r>
              <a:rPr lang="pl-PL" sz="7200" i="1" dirty="0" smtClean="0"/>
              <a:t>t</a:t>
            </a: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7200" dirty="0" smtClean="0"/>
              <a:t>			</a:t>
            </a:r>
            <a:r>
              <a:rPr lang="pl-PL" sz="9600" b="1" dirty="0" smtClean="0"/>
              <a:t>														[d]			 		[t]						[t</a:t>
            </a:r>
            <a:r>
              <a:rPr lang="pl-PL" sz="9600" b="1" baseline="30000" dirty="0" smtClean="0"/>
              <a:t>h</a:t>
            </a:r>
            <a:r>
              <a:rPr lang="pl-PL" sz="9600" b="1" dirty="0" smtClean="0"/>
              <a:t>]</a:t>
            </a:r>
            <a:endParaRPr lang="pl-PL" sz="9600" b="1" i="1" dirty="0" smtClean="0"/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9600" b="1" i="1" dirty="0" smtClean="0"/>
              <a:t>										</a:t>
            </a:r>
            <a:r>
              <a:rPr lang="pl-PL" sz="9600" i="1" dirty="0" smtClean="0"/>
              <a:t>			</a:t>
            </a:r>
            <a:r>
              <a:rPr lang="pl-PL" sz="7200" i="1" dirty="0" smtClean="0"/>
              <a:t>				</a:t>
            </a:r>
            <a:r>
              <a:rPr lang="pl-PL" sz="5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fully</a:t>
            </a:r>
            <a:r>
              <a:rPr lang="pl-PL" sz="5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					</a:t>
            </a:r>
            <a:r>
              <a:rPr lang="pl-PL" sz="5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pl-PL" sz="5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pl-PL" sz="5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pl-PL" sz="5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5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							</a:t>
            </a:r>
            <a:r>
              <a:rPr lang="pl-PL" sz="5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pl-PL" sz="5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pl-PL" sz="5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unaspirated</a:t>
            </a:r>
            <a:r>
              <a:rPr lang="pl-PL" sz="5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l-PL" sz="5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aspirated</a:t>
            </a:r>
            <a:endParaRPr lang="pl-PL" sz="56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7200" i="1" dirty="0" smtClean="0"/>
              <a:t>	</a:t>
            </a:r>
          </a:p>
          <a:p>
            <a:pPr defTabSz="180000">
              <a:spcBef>
                <a:spcPts val="0"/>
              </a:spcBef>
            </a:pPr>
            <a:r>
              <a:rPr lang="pl-PL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Neat</a:t>
            </a:r>
            <a:r>
              <a:rPr lang="pl-PL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VOT </a:t>
            </a:r>
            <a:r>
              <a:rPr lang="pl-PL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typology</a:t>
            </a:r>
            <a:r>
              <a:rPr lang="pl-PL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laryngeal</a:t>
            </a:r>
            <a:r>
              <a:rPr lang="pl-PL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r>
              <a:rPr lang="pl-PL" sz="3600" dirty="0" smtClean="0"/>
              <a:t>									</a:t>
            </a:r>
            <a:endParaRPr lang="pl-PL" sz="3600" baseline="30000" dirty="0"/>
          </a:p>
        </p:txBody>
      </p:sp>
      <p:grpSp>
        <p:nvGrpSpPr>
          <p:cNvPr id="16" name="Grupa 15"/>
          <p:cNvGrpSpPr/>
          <p:nvPr/>
        </p:nvGrpSpPr>
        <p:grpSpPr>
          <a:xfrm>
            <a:off x="1856509" y="2969265"/>
            <a:ext cx="6414260" cy="1964252"/>
            <a:chOff x="899592" y="2060848"/>
            <a:chExt cx="6336704" cy="1732091"/>
          </a:xfrm>
        </p:grpSpPr>
        <p:cxnSp>
          <p:nvCxnSpPr>
            <p:cNvPr id="18" name="Łącznik prosty ze strzałką 17"/>
            <p:cNvCxnSpPr/>
            <p:nvPr/>
          </p:nvCxnSpPr>
          <p:spPr>
            <a:xfrm>
              <a:off x="899592" y="3792939"/>
              <a:ext cx="6336704" cy="0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oliniowy 8"/>
            <p:cNvCxnSpPr/>
            <p:nvPr/>
          </p:nvCxnSpPr>
          <p:spPr>
            <a:xfrm>
              <a:off x="4716016" y="2060848"/>
              <a:ext cx="0" cy="1732091"/>
            </a:xfrm>
            <a:prstGeom prst="line">
              <a:avLst/>
            </a:prstGeom>
            <a:ln w="508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oliniowy 9"/>
            <p:cNvCxnSpPr/>
            <p:nvPr/>
          </p:nvCxnSpPr>
          <p:spPr>
            <a:xfrm>
              <a:off x="2771800" y="2060848"/>
              <a:ext cx="0" cy="1692188"/>
            </a:xfrm>
            <a:prstGeom prst="line">
              <a:avLst/>
            </a:prstGeom>
            <a:ln w="5080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pole tekstowe 20"/>
          <p:cNvSpPr txBox="1"/>
          <p:nvPr/>
        </p:nvSpPr>
        <p:spPr>
          <a:xfrm>
            <a:off x="4322173" y="4444070"/>
            <a:ext cx="1312008" cy="37313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pl-PL" dirty="0"/>
              <a:t>VOT </a:t>
            </a:r>
            <a:r>
              <a:rPr lang="pl-PL" dirty="0" err="1"/>
              <a:t>lead</a:t>
            </a:r>
            <a:endParaRPr lang="pl-PL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5647248" y="3949306"/>
            <a:ext cx="291557" cy="37313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endParaRPr lang="pl-PL" dirty="0"/>
          </a:p>
        </p:txBody>
      </p:sp>
      <p:sp>
        <p:nvSpPr>
          <p:cNvPr id="26" name="pole tekstowe 25"/>
          <p:cNvSpPr txBox="1"/>
          <p:nvPr/>
        </p:nvSpPr>
        <p:spPr>
          <a:xfrm>
            <a:off x="5758573" y="3434134"/>
            <a:ext cx="1312008" cy="37313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pl-PL" dirty="0"/>
              <a:t>VOT lag</a:t>
            </a:r>
          </a:p>
        </p:txBody>
      </p:sp>
      <p:sp>
        <p:nvSpPr>
          <p:cNvPr id="2" name="Strzałka w prawo 1"/>
          <p:cNvSpPr/>
          <p:nvPr/>
        </p:nvSpPr>
        <p:spPr>
          <a:xfrm>
            <a:off x="4322172" y="4064004"/>
            <a:ext cx="499209" cy="3154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Strzałka w prawo 26"/>
          <p:cNvSpPr/>
          <p:nvPr/>
        </p:nvSpPr>
        <p:spPr>
          <a:xfrm>
            <a:off x="7072971" y="3456201"/>
            <a:ext cx="499209" cy="3154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Strzałka w prawo 27"/>
          <p:cNvSpPr/>
          <p:nvPr/>
        </p:nvSpPr>
        <p:spPr>
          <a:xfrm>
            <a:off x="5938805" y="3990793"/>
            <a:ext cx="499209" cy="3154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83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380856-A0F8-EDB8-7677-E0C839937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5C3AAFB0-87E8-0628-4051-B623A511D9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3C4538ED-4E9E-DEEB-7495-0D75D94DB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62392EA3-817A-C57E-9B74-9B5F6C697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B5907BBD-22F6-8253-C75E-EDABDBFD3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8" y="1308498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pattern in bisyllabic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(and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bigger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roots</a:t>
            </a:r>
            <a:endParaRPr lang="en-GB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152">
            <a:extLst>
              <a:ext uri="{FF2B5EF4-FFF2-40B4-BE49-F238E27FC236}">
                <a16:creationId xmlns:a16="http://schemas.microsoft.com/office/drawing/2014/main" id="{8196DE59-5631-525C-08D2-B7AF19CD6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613" y="2134434"/>
            <a:ext cx="1065331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here are also lexically voiceless items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bisyllabic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roots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4D421247-E572-51E6-87CC-F55C48F9FB02}"/>
              </a:ext>
            </a:extLst>
          </p:cNvPr>
          <p:cNvGraphicFramePr>
            <a:graphicFrameLocks noGrp="1"/>
          </p:cNvGraphicFramePr>
          <p:nvPr/>
        </p:nvGraphicFramePr>
        <p:xfrm>
          <a:off x="802640" y="2687320"/>
          <a:ext cx="610616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6780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135380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120011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basket.Nom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sepet-i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basket.Acc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tɑzjik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pressure.Nom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tɑzjik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-i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pressure.Acc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merɑk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curiosity.Nom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merɑɑk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curiosity.Acc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36325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sɑnɑt</a:t>
                      </a:r>
                      <a:endParaRPr lang="tr-T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art.Nom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sɑnɑt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art.Acc</a:t>
                      </a:r>
                      <a:r>
                        <a:rPr lang="tr-T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93293652"/>
                  </a:ext>
                </a:extLst>
              </a:tr>
            </a:tbl>
          </a:graphicData>
        </a:graphic>
      </p:graphicFrame>
      <p:sp>
        <p:nvSpPr>
          <p:cNvPr id="6" name="Text Box 152">
            <a:extLst>
              <a:ext uri="{FF2B5EF4-FFF2-40B4-BE49-F238E27FC236}">
                <a16:creationId xmlns:a16="http://schemas.microsoft.com/office/drawing/2014/main" id="{7184298B-D7D4-AFA5-AE01-6B6B55B59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8" y="4687728"/>
            <a:ext cx="1065331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Lexically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Cs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Nom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Acc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16824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/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VOT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/>
          <p:cNvSpPr txBox="1">
            <a:spLocks noChangeArrowheads="1"/>
          </p:cNvSpPr>
          <p:nvPr/>
        </p:nvSpPr>
        <p:spPr bwMode="auto">
          <a:xfrm>
            <a:off x="457468" y="1308498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VOT-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typology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phonological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representation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LR</a:t>
            </a:r>
            <a:endParaRPr lang="en-GB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51531" y="275845"/>
            <a:ext cx="43933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438" indent="-452438"/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Harris 1994; 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Honeybone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2005; 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Iverson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Salmons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1995, 2003)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916543" y="1725986"/>
            <a:ext cx="9083966" cy="4581686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dirty="0" smtClean="0"/>
              <a:t>									</a:t>
            </a:r>
            <a:endParaRPr lang="pl-PL" sz="2000" dirty="0" smtClean="0"/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2000" dirty="0" smtClean="0"/>
              <a:t>									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fully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endParaRPr lang="pl-PL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0000">
              <a:spcBef>
                <a:spcPts val="0"/>
              </a:spcBef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					</a:t>
            </a:r>
            <a:r>
              <a:rPr lang="pl-PL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unaspirated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aspirated</a:t>
            </a:r>
            <a:endParaRPr lang="pl-PL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0000">
              <a:lnSpc>
                <a:spcPct val="150000"/>
              </a:lnSpc>
              <a:spcBef>
                <a:spcPts val="0"/>
              </a:spcBef>
              <a:buFont typeface="Garamond" pitchFamily="18" charset="0"/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						 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[d]							[t]							 	[t</a:t>
            </a:r>
            <a:r>
              <a:rPr lang="pl-PL" sz="2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indent="0" defTabSz="180000">
              <a:lnSpc>
                <a:spcPct val="150000"/>
              </a:lnSpc>
              <a:spcBef>
                <a:spcPts val="0"/>
              </a:spcBef>
              <a:buFont typeface="Garamond" pitchFamily="18" charset="0"/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						</a:t>
            </a:r>
            <a:r>
              <a:rPr lang="pl-PL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</a:t>
            </a:r>
            <a:r>
              <a:rPr lang="pl-PL" sz="2000" b="1" baseline="30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							/C</a:t>
            </a:r>
            <a:r>
              <a:rPr lang="pl-PL" sz="2000" b="1" baseline="30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							/C</a:t>
            </a:r>
            <a:r>
              <a:rPr lang="pl-PL" sz="2000" b="1" baseline="30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0" indent="0" defTabSz="180000">
              <a:lnSpc>
                <a:spcPct val="150000"/>
              </a:lnSpc>
              <a:spcBef>
                <a:spcPts val="0"/>
              </a:spcBef>
              <a:buFont typeface="Garamond" pitchFamily="18" charset="0"/>
              <a:buNone/>
            </a:pPr>
            <a:r>
              <a:rPr lang="pl-PL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Hawaiian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(one-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-								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-</a:t>
            </a:r>
          </a:p>
          <a:p>
            <a:pPr marL="0" indent="0" defTabSz="180000">
              <a:lnSpc>
                <a:spcPct val="150000"/>
              </a:lnSpc>
              <a:spcBef>
                <a:spcPts val="0"/>
              </a:spcBef>
              <a:buFont typeface="Garamond" pitchFamily="18" charset="0"/>
              <a:buNone/>
            </a:pPr>
            <a:r>
              <a:rPr lang="pl-PL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Polish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 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two-way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/d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		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0000">
              <a:lnSpc>
                <a:spcPct val="150000"/>
              </a:lnSpc>
              <a:spcBef>
                <a:spcPts val="0"/>
              </a:spcBef>
              <a:buFont typeface="Garamond" pitchFamily="18" charset="0"/>
              <a:buNone/>
            </a:pPr>
            <a:r>
              <a:rPr lang="pl-PL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Icelandic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two-way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-								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 	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/t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 		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0000">
              <a:lnSpc>
                <a:spcPct val="160000"/>
              </a:lnSpc>
              <a:spcBef>
                <a:spcPts val="0"/>
              </a:spcBef>
              <a:buNone/>
            </a:pPr>
            <a:r>
              <a:rPr lang="pl-PL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Thai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(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three-way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/d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 	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		 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/t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 	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000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Hindi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 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(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four-way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/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 	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		 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/t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 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/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=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[d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  <a:sym typeface="IPAKiel"/>
              </a:rPr>
              <a:t>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80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/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VOT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/>
          <p:cNvSpPr txBox="1">
            <a:spLocks noChangeArrowheads="1"/>
          </p:cNvSpPr>
          <p:nvPr/>
        </p:nvSpPr>
        <p:spPr bwMode="auto">
          <a:xfrm>
            <a:off x="457468" y="1308498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VOT-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typology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phonological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representation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LR</a:t>
            </a:r>
            <a:endParaRPr lang="en-GB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51531" y="275845"/>
            <a:ext cx="43933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438" indent="-452438"/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Harris 1994;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Lindblom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Maddieson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(1988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725053" y="1861765"/>
            <a:ext cx="10949711" cy="4344311"/>
          </a:xfrm>
          <a:prstGeom prst="rect">
            <a:avLst/>
          </a:prstGeom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80000">
              <a:lnSpc>
                <a:spcPct val="120000"/>
              </a:lnSpc>
              <a:spcBef>
                <a:spcPts val="0"/>
              </a:spcBef>
            </a:pP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Phonetic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typology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becomes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phonological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typology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80000">
              <a:lnSpc>
                <a:spcPct val="120000"/>
              </a:lnSpc>
              <a:spcBef>
                <a:spcPts val="0"/>
              </a:spcBef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80000">
              <a:lnSpc>
                <a:spcPct val="120000"/>
              </a:lnSpc>
              <a:spcBef>
                <a:spcPts val="0"/>
              </a:spcBef>
            </a:pP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possess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neutral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/C</a:t>
            </a:r>
            <a:r>
              <a:rPr lang="pl-PL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defTabSz="180000">
              <a:lnSpc>
                <a:spcPct val="120000"/>
              </a:lnSpc>
              <a:spcBef>
                <a:spcPts val="0"/>
              </a:spcBef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80000">
              <a:lnSpc>
                <a:spcPct val="120000"/>
              </a:lnSpc>
              <a:spcBef>
                <a:spcPts val="0"/>
              </a:spcBef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Systems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avoid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maximal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dispersion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: a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two-way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system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not, in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principle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contrast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l-PL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vs.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pl-PL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having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/C</a:t>
            </a:r>
            <a:r>
              <a:rPr lang="pl-PL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defTabSz="180000">
              <a:lnSpc>
                <a:spcPct val="120000"/>
              </a:lnSpc>
              <a:spcBef>
                <a:spcPts val="0"/>
              </a:spcBef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80000">
              <a:lnSpc>
                <a:spcPct val="120000"/>
              </a:lnSpc>
              <a:spcBef>
                <a:spcPts val="0"/>
              </a:spcBef>
            </a:pP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CVC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roots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with the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three-way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distinction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pl-PL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-C</a:t>
            </a:r>
            <a:r>
              <a:rPr lang="pl-PL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-C</a:t>
            </a:r>
            <a:r>
              <a:rPr lang="pl-PL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suggests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 defTabSz="18000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Thai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phonologically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, but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two-way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surface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distinction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defTabSz="180000">
              <a:lnSpc>
                <a:spcPct val="120000"/>
              </a:lnSpc>
              <a:spcBef>
                <a:spcPts val="0"/>
              </a:spcBef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80000">
              <a:lnSpc>
                <a:spcPct val="120000"/>
              </a:lnSpc>
              <a:spcBef>
                <a:spcPts val="0"/>
              </a:spcBef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looks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mixture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of ’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’ and ’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aspiration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180000">
              <a:lnSpc>
                <a:spcPct val="120000"/>
              </a:lnSpc>
              <a:spcBef>
                <a:spcPts val="0"/>
              </a:spcBef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80000">
              <a:lnSpc>
                <a:spcPct val="120000"/>
              </a:lnSpc>
              <a:spcBef>
                <a:spcPts val="0"/>
              </a:spcBef>
            </a:pP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Strangely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LR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predicts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existence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of C</a:t>
            </a:r>
            <a:r>
              <a:rPr lang="pl-PL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80000">
              <a:lnSpc>
                <a:spcPct val="120000"/>
              </a:lnSpc>
              <a:spcBef>
                <a:spcPts val="0"/>
              </a:spcBef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29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/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VOT and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/>
          <p:cNvSpPr txBox="1">
            <a:spLocks noChangeArrowheads="1"/>
          </p:cNvSpPr>
          <p:nvPr/>
        </p:nvSpPr>
        <p:spPr bwMode="auto">
          <a:xfrm>
            <a:off x="457468" y="1308498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VOT-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’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and ’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aspiration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endParaRPr lang="en-GB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51531" y="275845"/>
            <a:ext cx="43933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438" indent="-452438"/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Kallestinova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(2004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Öğüt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et al. 2006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725053" y="1963361"/>
            <a:ext cx="10949711" cy="4489326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Garamond" pitchFamily="18" charset="0"/>
              <a:buNone/>
            </a:pPr>
            <a:endParaRPr lang="pl-PL" dirty="0"/>
          </a:p>
        </p:txBody>
      </p:sp>
      <p:sp>
        <p:nvSpPr>
          <p:cNvPr id="12" name="Symbol zastępczy zawartości 2"/>
          <p:cNvSpPr txBox="1">
            <a:spLocks/>
          </p:cNvSpPr>
          <p:nvPr/>
        </p:nvSpPr>
        <p:spPr>
          <a:xfrm>
            <a:off x="457200" y="1933955"/>
            <a:ext cx="8229600" cy="4217462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dirty="0" smtClean="0"/>
              <a:t>										</a:t>
            </a:r>
            <a:r>
              <a:rPr lang="pl-PL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pl-PL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pl-PL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	</a:t>
            </a:r>
            <a:r>
              <a:rPr lang="pl-PL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pl-PL" sz="2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aspiration</a:t>
            </a:r>
            <a:r>
              <a:rPr lang="pl-PL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</a:t>
            </a:r>
            <a:r>
              <a:rPr lang="pl-PL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Romance										</a:t>
            </a:r>
            <a:r>
              <a:rPr lang="pl-PL" sz="2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Germanic</a:t>
            </a:r>
            <a:endParaRPr lang="pl-PL" sz="2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&amp; Slavic</a:t>
            </a: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 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endParaRPr lang="pl-PL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									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unaspirated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 	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aspirated</a:t>
            </a:r>
            <a:endParaRPr lang="pl-PL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0000">
              <a:lnSpc>
                <a:spcPct val="150000"/>
              </a:lnSpc>
              <a:spcBef>
                <a:spcPts val="0"/>
              </a:spcBef>
              <a:buFont typeface="Garamond" pitchFamily="18" charset="0"/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	 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[d]									 [t]									 	[t</a:t>
            </a:r>
            <a:r>
              <a:rPr lang="pl-PL" sz="2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0" indent="0" defTabSz="180000">
              <a:lnSpc>
                <a:spcPct val="150000"/>
              </a:lnSpc>
              <a:spcBef>
                <a:spcPts val="0"/>
              </a:spcBef>
              <a:buFont typeface="Garamond" pitchFamily="18" charset="0"/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</a:t>
            </a:r>
            <a:r>
              <a:rPr lang="pl-PL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</a:t>
            </a:r>
            <a:r>
              <a:rPr lang="pl-PL" sz="2000" b="1" baseline="30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									/C</a:t>
            </a:r>
            <a:r>
              <a:rPr lang="pl-PL" sz="2000" b="1" baseline="30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									/C</a:t>
            </a:r>
            <a:r>
              <a:rPr lang="pl-PL" sz="2000" b="1" baseline="30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Polish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 		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/d</a:t>
            </a:r>
            <a:r>
              <a:rPr lang="pl-PL" sz="2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 		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				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		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Icelandic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			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 		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				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/t</a:t>
            </a:r>
            <a:r>
              <a:rPr lang="pl-PL" sz="2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 		</a:t>
            </a:r>
            <a:endParaRPr lang="pl-PL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0000">
              <a:spcBef>
                <a:spcPts val="0"/>
              </a:spcBef>
              <a:buNone/>
            </a:pPr>
            <a:r>
              <a:rPr lang="pl-PL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/d</a:t>
            </a:r>
            <a:r>
              <a:rPr lang="pl-PL" sz="2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-?-										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/t</a:t>
            </a:r>
            <a:r>
              <a:rPr lang="pl-PL" sz="2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Nawias klamrowy otwierający 12"/>
          <p:cNvSpPr/>
          <p:nvPr/>
        </p:nvSpPr>
        <p:spPr>
          <a:xfrm rot="16200000" flipH="1" flipV="1">
            <a:off x="3385864" y="1439495"/>
            <a:ext cx="500066" cy="3456383"/>
          </a:xfrm>
          <a:prstGeom prst="leftBrace">
            <a:avLst>
              <a:gd name="adj1" fmla="val 27925"/>
              <a:gd name="adj2" fmla="val 7772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Nawias klamrowy otwierający 14"/>
          <p:cNvSpPr/>
          <p:nvPr/>
        </p:nvSpPr>
        <p:spPr>
          <a:xfrm rot="16200000" flipH="1" flipV="1">
            <a:off x="5529717" y="938716"/>
            <a:ext cx="428628" cy="3814999"/>
          </a:xfrm>
          <a:prstGeom prst="leftBrace">
            <a:avLst>
              <a:gd name="adj1" fmla="val 3373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790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/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VOT and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53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/>
          <p:cNvSpPr txBox="1">
            <a:spLocks noChangeArrowheads="1"/>
          </p:cNvSpPr>
          <p:nvPr/>
        </p:nvSpPr>
        <p:spPr bwMode="auto">
          <a:xfrm>
            <a:off x="457468" y="1308498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’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’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aspiration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51531" y="275845"/>
            <a:ext cx="43933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438" indent="-452438"/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Keating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et al. 1981; 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Docherty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1992;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Öğüt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et al. 2006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725053" y="1963361"/>
            <a:ext cx="10949711" cy="4489326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Garamond" pitchFamily="18" charset="0"/>
              <a:buNone/>
            </a:pPr>
            <a:endParaRPr lang="pl-PL" dirty="0"/>
          </a:p>
        </p:txBody>
      </p:sp>
      <p:sp>
        <p:nvSpPr>
          <p:cNvPr id="12" name="Symbol zastępczy zawartości 2"/>
          <p:cNvSpPr txBox="1">
            <a:spLocks/>
          </p:cNvSpPr>
          <p:nvPr/>
        </p:nvSpPr>
        <p:spPr>
          <a:xfrm>
            <a:off x="457200" y="1933955"/>
            <a:ext cx="8229600" cy="4217462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dirty="0" smtClean="0"/>
              <a:t>								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Symbol zastępczy zawartości 2"/>
          <p:cNvSpPr txBox="1">
            <a:spLocks/>
          </p:cNvSpPr>
          <p:nvPr/>
        </p:nvSpPr>
        <p:spPr>
          <a:xfrm>
            <a:off x="1136074" y="1946779"/>
            <a:ext cx="9333806" cy="4088027"/>
          </a:xfrm>
          <a:prstGeom prst="rect">
            <a:avLst/>
          </a:prstGeom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80000">
              <a:spcBef>
                <a:spcPts val="0"/>
              </a:spcBef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	</a:t>
            </a:r>
            <a:r>
              <a:rPr lang="pl-PL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closure</a:t>
            </a:r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r>
              <a:rPr lang="pl-PL" sz="2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release</a:t>
            </a:r>
            <a:endParaRPr lang="pl-PL" sz="20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			</a:t>
            </a: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Polish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						 											’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English																										’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aspiration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																’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aspiration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																														</a:t>
            </a:r>
            <a:endParaRPr lang="pl-PL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					[d]			 		[t]						[t</a:t>
            </a:r>
            <a:r>
              <a:rPr lang="pl-PL" sz="2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						</a:t>
            </a:r>
            <a:endParaRPr lang="pl-PL" sz="20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2" name="Grupa 31"/>
          <p:cNvGrpSpPr/>
          <p:nvPr/>
        </p:nvGrpSpPr>
        <p:grpSpPr>
          <a:xfrm>
            <a:off x="1856509" y="2623127"/>
            <a:ext cx="6414260" cy="2124364"/>
            <a:chOff x="899592" y="2060848"/>
            <a:chExt cx="6336704" cy="1732091"/>
          </a:xfrm>
        </p:grpSpPr>
        <p:cxnSp>
          <p:nvCxnSpPr>
            <p:cNvPr id="33" name="Łącznik prosty ze strzałką 32"/>
            <p:cNvCxnSpPr/>
            <p:nvPr/>
          </p:nvCxnSpPr>
          <p:spPr>
            <a:xfrm>
              <a:off x="899592" y="3792939"/>
              <a:ext cx="6336704" cy="0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Łącznik prostoliniowy 8"/>
            <p:cNvCxnSpPr/>
            <p:nvPr/>
          </p:nvCxnSpPr>
          <p:spPr>
            <a:xfrm>
              <a:off x="4716016" y="2060848"/>
              <a:ext cx="0" cy="1732091"/>
            </a:xfrm>
            <a:prstGeom prst="line">
              <a:avLst/>
            </a:prstGeom>
            <a:ln w="508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Łącznik prostoliniowy 9"/>
            <p:cNvCxnSpPr/>
            <p:nvPr/>
          </p:nvCxnSpPr>
          <p:spPr>
            <a:xfrm>
              <a:off x="2771800" y="2060848"/>
              <a:ext cx="0" cy="1692188"/>
            </a:xfrm>
            <a:prstGeom prst="line">
              <a:avLst/>
            </a:prstGeom>
            <a:ln w="5080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pole tekstowe 35"/>
          <p:cNvSpPr txBox="1"/>
          <p:nvPr/>
        </p:nvSpPr>
        <p:spPr>
          <a:xfrm>
            <a:off x="4886035" y="4163314"/>
            <a:ext cx="732213" cy="37313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pl-PL" dirty="0" smtClean="0"/>
              <a:t>-</a:t>
            </a:r>
            <a:r>
              <a:rPr lang="pl-PL" sz="1400" dirty="0" smtClean="0"/>
              <a:t>43ms</a:t>
            </a:r>
            <a:endParaRPr lang="pl-PL" sz="1400" dirty="0"/>
          </a:p>
        </p:txBody>
      </p:sp>
      <p:sp>
        <p:nvSpPr>
          <p:cNvPr id="37" name="pole tekstowe 36"/>
          <p:cNvSpPr txBox="1"/>
          <p:nvPr/>
        </p:nvSpPr>
        <p:spPr>
          <a:xfrm>
            <a:off x="5618249" y="3528203"/>
            <a:ext cx="291557" cy="37313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endParaRPr lang="pl-PL" dirty="0"/>
          </a:p>
        </p:txBody>
      </p:sp>
      <p:sp>
        <p:nvSpPr>
          <p:cNvPr id="38" name="pole tekstowe 37"/>
          <p:cNvSpPr txBox="1"/>
          <p:nvPr/>
        </p:nvSpPr>
        <p:spPr>
          <a:xfrm>
            <a:off x="6141454" y="3541297"/>
            <a:ext cx="1312008" cy="37313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pl-PL" dirty="0" smtClean="0"/>
              <a:t>80ms</a:t>
            </a:r>
            <a:endParaRPr lang="pl-PL" dirty="0"/>
          </a:p>
        </p:txBody>
      </p:sp>
      <p:sp>
        <p:nvSpPr>
          <p:cNvPr id="39" name="pole tekstowe 38"/>
          <p:cNvSpPr txBox="1"/>
          <p:nvPr/>
        </p:nvSpPr>
        <p:spPr>
          <a:xfrm>
            <a:off x="4273709" y="2902405"/>
            <a:ext cx="1312008" cy="37313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pl-PL" dirty="0" smtClean="0"/>
              <a:t>-80ms</a:t>
            </a:r>
            <a:endParaRPr lang="pl-PL" dirty="0"/>
          </a:p>
        </p:txBody>
      </p:sp>
      <p:sp>
        <p:nvSpPr>
          <p:cNvPr id="40" name="pole tekstowe 39"/>
          <p:cNvSpPr txBox="1"/>
          <p:nvPr/>
        </p:nvSpPr>
        <p:spPr>
          <a:xfrm>
            <a:off x="5743920" y="2918962"/>
            <a:ext cx="291557" cy="37313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endParaRPr lang="pl-PL" dirty="0"/>
          </a:p>
        </p:txBody>
      </p:sp>
      <p:sp>
        <p:nvSpPr>
          <p:cNvPr id="41" name="pole tekstowe 40"/>
          <p:cNvSpPr txBox="1"/>
          <p:nvPr/>
        </p:nvSpPr>
        <p:spPr>
          <a:xfrm>
            <a:off x="5851287" y="4163314"/>
            <a:ext cx="732213" cy="37313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pl-PL" sz="1600" dirty="0" smtClean="0"/>
              <a:t>53ms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92778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/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VOT and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/>
          <p:cNvSpPr txBox="1">
            <a:spLocks noChangeArrowheads="1"/>
          </p:cNvSpPr>
          <p:nvPr/>
        </p:nvSpPr>
        <p:spPr bwMode="auto">
          <a:xfrm>
            <a:off x="457468" y="1308498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’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’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aspiration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725053" y="1963361"/>
            <a:ext cx="10949711" cy="4489326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Garamond" pitchFamily="18" charset="0"/>
              <a:buNone/>
            </a:pPr>
            <a:endParaRPr lang="pl-PL" dirty="0"/>
          </a:p>
        </p:txBody>
      </p:sp>
      <p:sp>
        <p:nvSpPr>
          <p:cNvPr id="12" name="Symbol zastępczy zawartości 2"/>
          <p:cNvSpPr txBox="1">
            <a:spLocks/>
          </p:cNvSpPr>
          <p:nvPr/>
        </p:nvSpPr>
        <p:spPr>
          <a:xfrm>
            <a:off x="457200" y="1933955"/>
            <a:ext cx="8229600" cy="4217462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dirty="0" smtClean="0"/>
              <a:t>								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152"/>
          <p:cNvSpPr txBox="1">
            <a:spLocks noChangeArrowheads="1"/>
          </p:cNvSpPr>
          <p:nvPr/>
        </p:nvSpPr>
        <p:spPr bwMode="auto">
          <a:xfrm>
            <a:off x="444613" y="1940478"/>
            <a:ext cx="10910152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Phonetically</a:t>
            </a:r>
            <a:r>
              <a:rPr lang="pl-PL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[b-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l-PL" sz="2000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It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maximal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dispersion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-360363"/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The same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happens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vowel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/i-a-u/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dispersed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 3- and 5-vowel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cf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Dispersion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theory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Liljencrants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Lindblom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1972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Systemically</a:t>
            </a:r>
            <a:r>
              <a:rPr lang="pl-PL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-C</a:t>
            </a:r>
            <a:r>
              <a:rPr 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-C</a:t>
            </a:r>
            <a:r>
              <a:rPr 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 LR</a:t>
            </a: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we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and 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expect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problem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privativity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two-way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surface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contrast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too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representations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</a:p>
          <a:p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9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/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’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’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aspiration</a:t>
            </a: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/>
          <p:cNvSpPr txBox="1">
            <a:spLocks noChangeArrowheads="1"/>
          </p:cNvSpPr>
          <p:nvPr/>
        </p:nvSpPr>
        <p:spPr bwMode="auto">
          <a:xfrm>
            <a:off x="457468" y="1059126"/>
            <a:ext cx="109965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l-PL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mixture</a:t>
            </a:r>
            <a:r>
              <a:rPr lang="pl-PL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’</a:t>
            </a:r>
            <a:r>
              <a:rPr lang="pl-PL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pl-PL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and ’</a:t>
            </a:r>
            <a:r>
              <a:rPr lang="pl-PL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aspiration</a:t>
            </a:r>
            <a:r>
              <a:rPr lang="pl-PL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pl-PL" sz="2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r>
              <a:rPr lang="pl-PL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</a:t>
            </a:r>
            <a:r>
              <a:rPr lang="pl-PL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pl-PL" sz="2400" baseline="30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</a:t>
            </a:r>
            <a:r>
              <a:rPr lang="pl-PL" sz="2400" baseline="30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</a:t>
            </a:r>
            <a:r>
              <a:rPr lang="pl-PL" sz="2400" baseline="30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l-PL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725053" y="1963361"/>
            <a:ext cx="10949711" cy="4489326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Garamond" pitchFamily="18" charset="0"/>
              <a:buNone/>
            </a:pPr>
            <a:endParaRPr lang="pl-PL" dirty="0"/>
          </a:p>
        </p:txBody>
      </p:sp>
      <p:sp>
        <p:nvSpPr>
          <p:cNvPr id="12" name="Symbol zastępczy zawartości 2"/>
          <p:cNvSpPr txBox="1">
            <a:spLocks/>
          </p:cNvSpPr>
          <p:nvPr/>
        </p:nvSpPr>
        <p:spPr>
          <a:xfrm>
            <a:off x="457200" y="1933955"/>
            <a:ext cx="8229600" cy="4217462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80000">
              <a:spcBef>
                <a:spcPts val="0"/>
              </a:spcBef>
              <a:buFont typeface="Garamond" pitchFamily="18" charset="0"/>
              <a:buNone/>
            </a:pPr>
            <a:r>
              <a:rPr lang="pl-PL" dirty="0" smtClean="0"/>
              <a:t>								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466897" y="2051378"/>
            <a:ext cx="8568952" cy="4394836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pl-PL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Voice system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typical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phenomena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Garamond" pitchFamily="18" charset="0"/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contrasts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/b/ – /p/</a:t>
            </a:r>
            <a:r>
              <a:rPr lang="pl-PL" sz="20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	(with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pre-voicing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word-intially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Font typeface="Garamond" pitchFamily="18" charset="0"/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b.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exhibits FOD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Garamond" pitchFamily="18" charset="0"/>
              <a:buNone/>
            </a:pPr>
            <a:r>
              <a:rPr lang="en-GB" sz="2000" strike="sngStrike" dirty="0" smtClean="0">
                <a:latin typeface="Arial" panose="020B0604020202020204" pitchFamily="34" charset="0"/>
                <a:cs typeface="Arial" panose="020B0604020202020204" pitchFamily="34" charset="0"/>
              </a:rPr>
              <a:t>c.</a:t>
            </a:r>
            <a:r>
              <a:rPr lang="pl-PL" sz="2000" strike="sng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strike="sngStrike" dirty="0" smtClean="0">
                <a:latin typeface="Arial" panose="020B0604020202020204" pitchFamily="34" charset="0"/>
                <a:cs typeface="Arial" panose="020B0604020202020204" pitchFamily="34" charset="0"/>
              </a:rPr>
              <a:t>exhibits RVA</a:t>
            </a:r>
            <a:endParaRPr lang="pl-PL" sz="2000" strike="sngStrik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Garamond" pitchFamily="18" charset="0"/>
              <a:buNone/>
            </a:pP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Aspiration</a:t>
            </a:r>
            <a:r>
              <a:rPr lang="pl-PL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system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typical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phenomena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Garamond" pitchFamily="18" charset="0"/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contrasts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/p/</a:t>
            </a:r>
            <a:r>
              <a:rPr lang="pl-PL" sz="20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/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l-PL" sz="2000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marL="0" indent="0">
              <a:buFont typeface="Garamond" pitchFamily="18" charset="0"/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may exhibit context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ual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‘passive’ voicing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Garamond" pitchFamily="18" charset="0"/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 RVA 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Garamond" pitchFamily="18" charset="0"/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may exhibit progressive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assimilation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Łącznik prostoliniowy 5"/>
          <p:cNvCxnSpPr/>
          <p:nvPr/>
        </p:nvCxnSpPr>
        <p:spPr>
          <a:xfrm>
            <a:off x="570925" y="3720976"/>
            <a:ext cx="828092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owolny kształt 2"/>
          <p:cNvSpPr/>
          <p:nvPr/>
        </p:nvSpPr>
        <p:spPr>
          <a:xfrm>
            <a:off x="8118764" y="1477819"/>
            <a:ext cx="663966" cy="529727"/>
          </a:xfrm>
          <a:custGeom>
            <a:avLst/>
            <a:gdLst>
              <a:gd name="connsiteX0" fmla="*/ 0 w 655781"/>
              <a:gd name="connsiteY0" fmla="*/ 0 h 563583"/>
              <a:gd name="connsiteX1" fmla="*/ 387927 w 655781"/>
              <a:gd name="connsiteY1" fmla="*/ 563418 h 563583"/>
              <a:gd name="connsiteX2" fmla="*/ 655781 w 655781"/>
              <a:gd name="connsiteY2" fmla="*/ 46182 h 563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5781" h="563583">
                <a:moveTo>
                  <a:pt x="0" y="0"/>
                </a:moveTo>
                <a:cubicBezTo>
                  <a:pt x="139315" y="277860"/>
                  <a:pt x="278630" y="555721"/>
                  <a:pt x="387927" y="563418"/>
                </a:cubicBezTo>
                <a:cubicBezTo>
                  <a:pt x="497224" y="571115"/>
                  <a:pt x="576502" y="308648"/>
                  <a:pt x="655781" y="46182"/>
                </a:cubicBezTo>
              </a:path>
            </a:pathLst>
          </a:custGeom>
          <a:noFill/>
          <a:ln w="31750">
            <a:solidFill>
              <a:srgbClr val="FF0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Dowolny kształt 12"/>
          <p:cNvSpPr/>
          <p:nvPr/>
        </p:nvSpPr>
        <p:spPr>
          <a:xfrm flipH="1">
            <a:off x="8851845" y="1474624"/>
            <a:ext cx="696192" cy="529727"/>
          </a:xfrm>
          <a:custGeom>
            <a:avLst/>
            <a:gdLst>
              <a:gd name="connsiteX0" fmla="*/ 0 w 655781"/>
              <a:gd name="connsiteY0" fmla="*/ 0 h 563583"/>
              <a:gd name="connsiteX1" fmla="*/ 387927 w 655781"/>
              <a:gd name="connsiteY1" fmla="*/ 563418 h 563583"/>
              <a:gd name="connsiteX2" fmla="*/ 655781 w 655781"/>
              <a:gd name="connsiteY2" fmla="*/ 46182 h 563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5781" h="563583">
                <a:moveTo>
                  <a:pt x="0" y="0"/>
                </a:moveTo>
                <a:cubicBezTo>
                  <a:pt x="139315" y="277860"/>
                  <a:pt x="278630" y="555721"/>
                  <a:pt x="387927" y="563418"/>
                </a:cubicBezTo>
                <a:cubicBezTo>
                  <a:pt x="497224" y="571115"/>
                  <a:pt x="576502" y="308648"/>
                  <a:pt x="655781" y="46182"/>
                </a:cubicBezTo>
              </a:path>
            </a:pathLst>
          </a:custGeom>
          <a:noFill/>
          <a:ln w="31750">
            <a:solidFill>
              <a:srgbClr val="FF0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55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/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Challenges</a:t>
            </a: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Laryngeal</a:t>
            </a: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Realism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/>
          <p:cNvSpPr txBox="1">
            <a:spLocks noChangeArrowheads="1"/>
          </p:cNvSpPr>
          <p:nvPr/>
        </p:nvSpPr>
        <p:spPr bwMode="auto">
          <a:xfrm>
            <a:off x="457468" y="1308498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l-PL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phonetic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interpretation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C</a:t>
            </a:r>
            <a:r>
              <a:rPr lang="pl-PL" sz="2400" b="1" baseline="30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152"/>
          <p:cNvSpPr txBox="1">
            <a:spLocks noChangeArrowheads="1"/>
          </p:cNvSpPr>
          <p:nvPr/>
        </p:nvSpPr>
        <p:spPr bwMode="auto">
          <a:xfrm>
            <a:off x="444613" y="1875825"/>
            <a:ext cx="10805278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LR, </a:t>
            </a:r>
            <a:r>
              <a:rPr lang="pl-PL" sz="2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phonetic</a:t>
            </a:r>
            <a:r>
              <a:rPr lang="pl-PL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interpretation</a:t>
            </a:r>
            <a:r>
              <a:rPr lang="pl-PL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l-PL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semiautomatic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=[+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], 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[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asp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], 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=[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plain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vcls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], </a:t>
            </a: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postulation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representation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on the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basis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’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empirical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’.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– C</a:t>
            </a:r>
            <a:r>
              <a:rPr 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– C</a:t>
            </a:r>
            <a:r>
              <a:rPr 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system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enforces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arbitrariness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phonetic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interpretation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l-PL" sz="2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spelled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out as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pl-PL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], 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depending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endParaRPr lang="pl-PL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Hence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disperse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l-PL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 =[+</a:t>
            </a:r>
            <a:r>
              <a:rPr lang="pl-PL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voi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l-PL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= [</a:t>
            </a:r>
            <a:r>
              <a:rPr lang="pl-PL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asp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]?</a:t>
            </a: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51531" y="275845"/>
            <a:ext cx="42813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66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/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Challenges</a:t>
            </a:r>
            <a:r>
              <a:rPr lang="pl-PL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l-PL" alt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Laryngeal</a:t>
            </a:r>
            <a:r>
              <a:rPr lang="pl-PL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Realism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/>
          <p:cNvSpPr txBox="1">
            <a:spLocks noChangeArrowheads="1"/>
          </p:cNvSpPr>
          <p:nvPr/>
        </p:nvSpPr>
        <p:spPr bwMode="auto">
          <a:xfrm>
            <a:off x="457468" y="1308498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Positional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phonetic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interpretation</a:t>
            </a:r>
            <a:endParaRPr lang="en-GB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152"/>
          <p:cNvSpPr txBox="1">
            <a:spLocks noChangeArrowheads="1"/>
          </p:cNvSpPr>
          <p:nvPr/>
        </p:nvSpPr>
        <p:spPr bwMode="auto">
          <a:xfrm>
            <a:off x="444613" y="1875825"/>
            <a:ext cx="10805278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</a:t>
            </a:r>
            <a:r>
              <a:rPr lang="pl-PL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pl-PL" sz="2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Medial</a:t>
            </a:r>
            <a:r>
              <a:rPr lang="pl-PL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</a:t>
            </a:r>
            <a:r>
              <a:rPr lang="pl-PL" sz="2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endParaRPr lang="pl-PL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#CV…						VC-V							CVC#</a:t>
            </a:r>
          </a:p>
          <a:p>
            <a:pPr>
              <a:lnSpc>
                <a:spcPct val="200000"/>
              </a:lnSpc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</a:t>
            </a:r>
            <a:r>
              <a:rPr lang="en-GB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giant.Nom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sɑʤ</a:t>
            </a:r>
            <a:r>
              <a:rPr lang="en-GB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‑ɨ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"sheet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metal.Acc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sɑʤ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id.Nom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0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???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tɑd</a:t>
            </a:r>
            <a:r>
              <a:rPr lang="en-GB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‑ɨ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taste.Acc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"	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tɑt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id.Nom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pl-PL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tav</a:t>
            </a:r>
            <a:r>
              <a:rPr lang="en-GB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correct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heat.Nom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GB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top-u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ball.Acc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 		</a:t>
            </a:r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top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id.Nom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↔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	[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vcd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 / _V? 				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↔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	[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vcd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 / _V			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↔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[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vcd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] /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_#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↔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[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vcls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 / _V?				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	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↔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[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vcls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 / _V			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/C</a:t>
            </a:r>
            <a:r>
              <a:rPr 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↔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[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vcls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 / _#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51531" y="275845"/>
            <a:ext cx="42813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wias klamrowy otwierający 1"/>
          <p:cNvSpPr/>
          <p:nvPr/>
        </p:nvSpPr>
        <p:spPr>
          <a:xfrm>
            <a:off x="4008582" y="2697233"/>
            <a:ext cx="230910" cy="1071418"/>
          </a:xfrm>
          <a:prstGeom prst="leftBrace">
            <a:avLst>
              <a:gd name="adj1" fmla="val 8333"/>
              <a:gd name="adj2" fmla="val 5172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Nawias klamrowy otwierający 8"/>
          <p:cNvSpPr/>
          <p:nvPr/>
        </p:nvSpPr>
        <p:spPr>
          <a:xfrm>
            <a:off x="7670799" y="3232942"/>
            <a:ext cx="230910" cy="1071418"/>
          </a:xfrm>
          <a:prstGeom prst="leftBrace">
            <a:avLst>
              <a:gd name="adj1" fmla="val 8333"/>
              <a:gd name="adj2" fmla="val 5172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126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/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Independent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for the 3-way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pattern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/>
          <p:cNvSpPr txBox="1">
            <a:spLocks noChangeArrowheads="1"/>
          </p:cNvSpPr>
          <p:nvPr/>
        </p:nvSpPr>
        <p:spPr bwMode="auto">
          <a:xfrm>
            <a:off x="457468" y="1308498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Cluster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phonotactics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suffixation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tally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3-way system</a:t>
            </a:r>
            <a:endParaRPr lang="en-GB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51531" y="275845"/>
            <a:ext cx="42813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40039" y="1770163"/>
            <a:ext cx="1056366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GB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Arguments </a:t>
            </a: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</a:t>
            </a:r>
            <a:r>
              <a:rPr lang="en-GB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domains</a:t>
            </a:r>
            <a:endParaRPr lang="pl-PL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voicing of root-final stops is always identical in _# and _+CV (before a C-initial suffix): 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GB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ɑ</a:t>
            </a:r>
            <a:r>
              <a:rPr lang="en-US" sz="20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ʤ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GB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ɑ</a:t>
            </a:r>
            <a:r>
              <a:rPr lang="en-US" sz="20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ʤ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‑ɨ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GB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ɑ</a:t>
            </a:r>
            <a:r>
              <a:rPr lang="en-US" sz="20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ʤ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‑l</a:t>
            </a:r>
            <a:r>
              <a:rPr lang="en-GB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ɑ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GB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ɑ</a:t>
            </a:r>
            <a:r>
              <a:rPr lang="en-US" sz="20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GB" sz="20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ɑ</a:t>
            </a:r>
            <a:r>
              <a:rPr lang="en-GB" sz="20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‑ɨ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GB" sz="20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ɑ</a:t>
            </a:r>
            <a:r>
              <a:rPr lang="en-GB" sz="20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‑l</a:t>
            </a:r>
            <a:r>
              <a:rPr lang="en-GB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ɑ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pl-PL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pl-PL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GB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ɑ</a:t>
            </a:r>
            <a:r>
              <a:rPr lang="en-US" sz="20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GB" sz="20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ɑ</a:t>
            </a:r>
            <a:r>
              <a:rPr lang="en-GB" sz="20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‑ɨ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GB" sz="20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ɑ</a:t>
            </a:r>
            <a:r>
              <a:rPr lang="en-GB" sz="20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‑l</a:t>
            </a:r>
            <a:r>
              <a:rPr lang="en-GB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ɑ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suggests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distinction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</a:p>
          <a:p>
            <a:pPr lvl="0" algn="just">
              <a:spcAft>
                <a:spcPts val="0"/>
              </a:spcAft>
            </a:pPr>
            <a:endParaRPr lang="pl-PL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>
              <a:spcAft>
                <a:spcPts val="0"/>
              </a:spcAft>
            </a:pP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suffix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‑ɨ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i="1" u="sng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synthetic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[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GB" sz="20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ɑ</a:t>
            </a:r>
            <a:r>
              <a:rPr lang="en-GB" sz="20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‑ɨ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] (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vowel</a:t>
            </a:r>
            <a:r>
              <a:rPr lang="pl-PL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initial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suffix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lvl="0" algn="just">
              <a:spcAft>
                <a:spcPts val="0"/>
              </a:spcAft>
            </a:pPr>
            <a:endParaRPr lang="pl-PL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>
              <a:spcAft>
                <a:spcPts val="0"/>
              </a:spcAft>
            </a:pP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suffix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‑l</a:t>
            </a:r>
            <a:r>
              <a:rPr lang="en-GB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ɑ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i="1" u="sng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analytic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[[</a:t>
            </a:r>
            <a:r>
              <a:rPr lang="en-US" sz="20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GB" sz="20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ɑ</a:t>
            </a:r>
            <a:r>
              <a:rPr lang="en-GB" sz="20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pl-PL" sz="20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]</a:t>
            </a:r>
            <a:r>
              <a:rPr lang="en-US" sz="20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‑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n-GB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ɑ</a:t>
            </a:r>
            <a:r>
              <a:rPr lang="en-US" sz="20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pl-PL" sz="20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]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consonant-initial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suffix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lvl="0" algn="just">
              <a:spcAft>
                <a:spcPts val="0"/>
              </a:spcAft>
            </a:pPr>
            <a:endParaRPr lang="pl-PL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analytic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morphology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the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voicing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value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root-final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stops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frozen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independent of the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following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context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but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may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phonetic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context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surely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not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phonological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for the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interpretation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the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following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suffix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three-way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pattern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pl-PL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1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/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Independent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for the 3-way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pattern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/>
          <p:cNvSpPr txBox="1">
            <a:spLocks noChangeArrowheads="1"/>
          </p:cNvSpPr>
          <p:nvPr/>
        </p:nvSpPr>
        <p:spPr bwMode="auto">
          <a:xfrm>
            <a:off x="457468" y="1308498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argument for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domains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phonotactics</a:t>
            </a:r>
            <a:endParaRPr lang="en-GB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51531" y="275845"/>
            <a:ext cx="42813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40039" y="1770163"/>
            <a:ext cx="1056366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Turkish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allows for coda-onset clusters word-finally (</a:t>
            </a:r>
            <a:r>
              <a:rPr lang="en-US" sz="20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örf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custom.Nom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") and before consonant-initial suffixes (</a:t>
            </a:r>
            <a:r>
              <a:rPr lang="en-US" sz="20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örf‑ler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"id. pl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.")</a:t>
            </a:r>
            <a:endParaRPr lang="pl-PL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pl-PL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But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CCC clusters are disallowed in </a:t>
            </a:r>
            <a:r>
              <a:rPr lang="en-US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monomorphemic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strings, and are repaired in loanword adaptation (</a:t>
            </a:r>
            <a:r>
              <a:rPr lang="en-US" sz="20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elekt</a:t>
            </a:r>
            <a:r>
              <a:rPr lang="en-US" sz="20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0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rik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&lt; electric, </a:t>
            </a:r>
            <a:r>
              <a:rPr lang="en-GB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ɑ</a:t>
            </a:r>
            <a:r>
              <a:rPr lang="en-US" sz="20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</a:t>
            </a:r>
            <a:r>
              <a:rPr lang="en-US" sz="20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</a:t>
            </a:r>
            <a:r>
              <a:rPr lang="en-US" sz="20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ronot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&lt; astronaut, etc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.)</a:t>
            </a:r>
            <a:endParaRPr lang="pl-PL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Aft>
                <a:spcPts val="0"/>
              </a:spcAft>
            </a:pPr>
            <a:r>
              <a:rPr lang="pl-PL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the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material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across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domain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boundary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interact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phonologically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Aft>
                <a:spcPts val="0"/>
              </a:spcAft>
            </a:pP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Aft>
                <a:spcPts val="0"/>
              </a:spcAft>
            </a:pP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				[[</a:t>
            </a:r>
            <a:r>
              <a:rPr lang="en-US" sz="20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örf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]</a:t>
            </a:r>
            <a:r>
              <a:rPr lang="en-US" sz="20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‑</a:t>
            </a:r>
            <a:r>
              <a:rPr lang="en-US" sz="20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ler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] vs. [</a:t>
            </a:r>
            <a:r>
              <a:rPr lang="en-US" sz="20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elekt</a:t>
            </a:r>
            <a:r>
              <a:rPr lang="en-US" sz="20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0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rik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]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Aft>
                <a:spcPts val="0"/>
              </a:spcAft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Aft>
                <a:spcPts val="0"/>
              </a:spcAft>
            </a:pPr>
            <a:endParaRPr lang="pl-PL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51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498F43-4922-2A37-9EB7-89CC2CDC00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FBB7893D-F387-4BF1-1134-BEF719A08C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380DFAF8-A0BA-3DAA-E749-4B9471620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B7AD9E4F-BFF8-44DA-9BE4-CDA026A34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1070E270-CBC3-FAF6-7CFE-E84D68942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8" y="1098293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</a:t>
            </a:r>
            <a:r>
              <a:rPr lang="tr-TR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pattern</a:t>
            </a:r>
            <a:r>
              <a:rPr lang="tr-TR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monosyllabic</a:t>
            </a:r>
            <a:r>
              <a:rPr lang="tr-TR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roots</a:t>
            </a:r>
            <a:endParaRPr lang="tr-TR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152">
            <a:extLst>
              <a:ext uri="{FF2B5EF4-FFF2-40B4-BE49-F238E27FC236}">
                <a16:creationId xmlns:a16="http://schemas.microsoft.com/office/drawing/2014/main" id="{D331B8BC-841B-FF8C-A898-537942039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613" y="1605063"/>
            <a:ext cx="1065331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voiced stops </a:t>
            </a:r>
            <a:r>
              <a:rPr lang="tr-TR" sz="22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not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devoice word-finally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o 6">
            <a:extLst>
              <a:ext uri="{FF2B5EF4-FFF2-40B4-BE49-F238E27FC236}">
                <a16:creationId xmlns:a16="http://schemas.microsoft.com/office/drawing/2014/main" id="{F6E26BB6-ABB4-6702-5D3F-A334A3CE1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271242"/>
              </p:ext>
            </p:extLst>
          </p:nvPr>
        </p:nvGraphicFramePr>
        <p:xfrm>
          <a:off x="813852" y="2061574"/>
          <a:ext cx="6329045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6780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2227580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068705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2125980">
                  <a:extLst>
                    <a:ext uri="{9D8B030D-6E8A-4147-A177-3AD203B41FA5}">
                      <a16:colId xmlns:a16="http://schemas.microsoft.com/office/drawing/2014/main" val="1412001115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r>
                        <a:rPr lang="fr-CH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items</a:t>
                      </a:r>
                      <a:endParaRPr lang="tr-T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02697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utʃ</a:t>
                      </a:r>
                      <a:endParaRPr lang="tr-T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edge.Nom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uʤ-u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edge.Acc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tɑt</a:t>
                      </a:r>
                      <a:endParaRPr lang="tr-T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taste.Nom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tɑd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taste.Acc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</a:tbl>
          </a:graphicData>
        </a:graphic>
      </p:graphicFrame>
      <p:sp>
        <p:nvSpPr>
          <p:cNvPr id="9" name="Metin kutusu 8">
            <a:extLst>
              <a:ext uri="{FF2B5EF4-FFF2-40B4-BE49-F238E27FC236}">
                <a16:creationId xmlns:a16="http://schemas.microsoft.com/office/drawing/2014/main" id="{41F6B8B9-C0E2-9B22-07D2-F9A92303DF90}"/>
              </a:ext>
            </a:extLst>
          </p:cNvPr>
          <p:cNvSpPr txBox="1"/>
          <p:nvPr/>
        </p:nvSpPr>
        <p:spPr>
          <a:xfrm>
            <a:off x="457467" y="5191640"/>
            <a:ext cx="1065331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Whether or not a monosyllable undergoes final devoicing cannot be predicted: 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355600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it is a lexical property of roots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10" name="Tablo 6">
            <a:extLst>
              <a:ext uri="{FF2B5EF4-FFF2-40B4-BE49-F238E27FC236}">
                <a16:creationId xmlns:a16="http://schemas.microsoft.com/office/drawing/2014/main" id="{F6E26BB6-ABB4-6702-5D3F-A334A3CE1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212622"/>
              </p:ext>
            </p:extLst>
          </p:nvPr>
        </p:nvGraphicFramePr>
        <p:xfrm>
          <a:off x="812249" y="3594142"/>
          <a:ext cx="8258179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3172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2906561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394453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2773993">
                  <a:extLst>
                    <a:ext uri="{9D8B030D-6E8A-4147-A177-3AD203B41FA5}">
                      <a16:colId xmlns:a16="http://schemas.microsoft.com/office/drawing/2014/main" val="1412001115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fr-CH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r>
                        <a:rPr lang="fr-CH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items</a:t>
                      </a:r>
                      <a:endParaRPr lang="tr-T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00243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sɑʤ</a:t>
                      </a:r>
                      <a:endParaRPr lang="tr-T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sheet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metal.Nom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sɑʤ-ɨ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sheet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metal.Acc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endParaRPr lang="tr-T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name.Nom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ɑd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name.Acc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4893689"/>
                  </a:ext>
                </a:extLst>
              </a:tr>
            </a:tbl>
          </a:graphicData>
        </a:graphic>
      </p:graphicFrame>
      <p:sp>
        <p:nvSpPr>
          <p:cNvPr id="11" name="Metin kutusu 8">
            <a:extLst>
              <a:ext uri="{FF2B5EF4-FFF2-40B4-BE49-F238E27FC236}">
                <a16:creationId xmlns:a16="http://schemas.microsoft.com/office/drawing/2014/main" id="{41F6B8B9-C0E2-9B22-07D2-F9A92303DF90}"/>
              </a:ext>
            </a:extLst>
          </p:cNvPr>
          <p:cNvSpPr txBox="1"/>
          <p:nvPr/>
        </p:nvSpPr>
        <p:spPr>
          <a:xfrm>
            <a:off x="452214" y="6016699"/>
            <a:ext cx="1065331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groups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contain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native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r-CH" sz="2200" dirty="0" err="1">
                <a:latin typeface="Arial" panose="020B0604020202020204" pitchFamily="34" charset="0"/>
                <a:cs typeface="Arial" panose="020B0604020202020204" pitchFamily="34" charset="0"/>
              </a:rPr>
              <a:t>borrowings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75009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/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Independent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for the 3-way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pattern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/>
          <p:cNvSpPr txBox="1">
            <a:spLocks noChangeArrowheads="1"/>
          </p:cNvSpPr>
          <p:nvPr/>
        </p:nvSpPr>
        <p:spPr bwMode="auto">
          <a:xfrm>
            <a:off x="457468" y="1068359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Three-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pattern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suffix-initial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stops</a:t>
            </a:r>
            <a:endParaRPr lang="en-GB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51531" y="275845"/>
            <a:ext cx="42813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40039" y="1566966"/>
            <a:ext cx="1056366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Turkish suffix-initial stops may: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1. Take on the voicing of the preceding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segment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.g. ‑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/ ‑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"locative" </a:t>
            </a: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pl-PL" sz="2000" b="1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l-PL" sz="2000" b="1" baseline="3000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000" b="1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top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op-u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GB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p-t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ball.Loc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pl-PL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]	=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</a:t>
            </a:r>
            <a:r>
              <a:rPr lang="en-US" sz="2000" b="1" baseline="30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b="1" baseline="30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ɑt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ɑd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-ɨ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ɑ</a:t>
            </a:r>
            <a:r>
              <a:rPr lang="en-GB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‑t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"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taste.Loc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"			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t] =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</a:t>
            </a:r>
            <a:r>
              <a:rPr lang="en-US" sz="2000" b="1" baseline="30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b="1" baseline="30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ɑ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ʤ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ɑ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ʤ‑ɨ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ɑ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ʤ‑d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ɑ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"sheet metal.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Loc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" 	[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ʤd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] =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</a:t>
            </a:r>
            <a:r>
              <a:rPr lang="en-US" sz="2000" b="1" baseline="30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b="1" baseline="30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pl-PL" sz="2000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with their own fixed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voicelessness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‑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ken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"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converb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marker (CV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l-PL" sz="2000" b="1" baseline="30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ɑ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ʧ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ɑ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ʧ-ɨ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ɑ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ʧ‑ken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"hungry.CV",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ɑ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ʤ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ɑ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ʤ‑ɨ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ɑ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ʤ‑k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"sheet metal.CV" 	[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ʤk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b="1" baseline="30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b="1" baseline="30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Come with their own fixed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voicedness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‑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gil‑ler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"as a whole"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l-PL" sz="2000" b="1" baseline="30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V)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turunʧ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turunʤ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-u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turun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ʧ‑g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il‑ler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citrus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"	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ʧg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] =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b="1" baseline="30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b="1" baseline="30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	ü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ʧ</a:t>
            </a:r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 ü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ʧ</a:t>
            </a:r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-ü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 ü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ʧ</a:t>
            </a:r>
            <a:r>
              <a:rPr lang="pl-PL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-g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triangle” 					[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ʧ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g] =</a:t>
            </a:r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b="1" baseline="30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b="1" baseline="30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ɑ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ʤ‑d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ɑ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passive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voicing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suffixal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ɑ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ʤ‑k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(2)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ü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ʧ</a:t>
            </a:r>
            <a:r>
              <a:rPr lang="pl-PL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-g</a:t>
            </a:r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(3)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l-PL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15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/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40040" y="104831"/>
            <a:ext cx="1012956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wrt</a:t>
            </a: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LR, VOT, and independent </a:t>
            </a: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l-PL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– C</a:t>
            </a:r>
            <a:r>
              <a:rPr lang="pl-PL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– C</a:t>
            </a:r>
            <a:r>
              <a:rPr lang="pl-PL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pl-PL" alt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/>
          <p:cNvSpPr txBox="1">
            <a:spLocks noChangeArrowheads="1"/>
          </p:cNvSpPr>
          <p:nvPr/>
        </p:nvSpPr>
        <p:spPr bwMode="auto">
          <a:xfrm>
            <a:off x="457468" y="1068359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Three-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patten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suffix-initial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stops</a:t>
            </a:r>
            <a:endParaRPr lang="en-GB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51531" y="275845"/>
            <a:ext cx="42813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40039" y="1566966"/>
            <a:ext cx="1056366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Turkish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three types of stops: C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C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suffixes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two-way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surface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distinction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[b-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l-PL" sz="2000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suggests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relationship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VOT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phonological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representation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automatic and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require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spell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-out relations,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↔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	[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vcd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] / _V			C</a:t>
            </a:r>
            <a:r>
              <a:rPr 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↔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	[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vcd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] / _#</a:t>
            </a:r>
          </a:p>
          <a:p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C</a:t>
            </a:r>
            <a:r>
              <a:rPr lang="pl-PL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↔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[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vcls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] / _V			C</a:t>
            </a:r>
            <a:r>
              <a:rPr 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/C</a:t>
            </a:r>
            <a:r>
              <a:rPr lang="pl-PL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↔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[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vcls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] / _#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FOD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observed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on the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surface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</a:p>
          <a:p>
            <a:pPr lvl="1"/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interpretational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GB" sz="20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ɑ</a:t>
            </a:r>
            <a:r>
              <a:rPr lang="en-GB" sz="20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sz="20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‑ɨ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GB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ɑ</a:t>
            </a:r>
            <a:r>
              <a:rPr lang="en-US" sz="20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pl-PL" sz="2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phonological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kitɑ</a:t>
            </a:r>
            <a:r>
              <a:rPr lang="tr-T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-ɨ</a:t>
            </a:r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pl-PL" sz="2000" i="1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kitap</a:t>
            </a:r>
            <a:endParaRPr lang="pl-PL" sz="2000" i="1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endParaRPr lang="tr-TR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6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380856-A0F8-EDB8-7677-E0C839937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62392EA3-817A-C57E-9B74-9B5F6C697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B5907BBD-22F6-8253-C75E-EDABDBFD3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4929" y="2426471"/>
            <a:ext cx="734407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r-CH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GB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26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A8555-38E1-8009-35BD-EFC9A2AEB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F556831C-C708-DACA-C5E8-64F940451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3DECB93B-69DE-A19D-64A7-DA3B695B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7470" y="1188361"/>
            <a:ext cx="1130360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52">
            <a:extLst>
              <a:ext uri="{FF2B5EF4-FFF2-40B4-BE49-F238E27FC236}">
                <a16:creationId xmlns:a16="http://schemas.microsoft.com/office/drawing/2014/main" id="{9E31F693-9C58-2F3D-5C58-1CF91E2B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91" y="172719"/>
            <a:ext cx="89492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52216" y="1605563"/>
            <a:ext cx="1130360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regular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H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native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laryngeal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categories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fr-CH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and C°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final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devoicing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interpretational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C°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fails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passively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word-finally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delaryngealization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original system</a:t>
            </a:r>
          </a:p>
        </p:txBody>
      </p:sp>
      <p:sp>
        <p:nvSpPr>
          <p:cNvPr id="15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46961" y="2805952"/>
            <a:ext cx="1130360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diachronically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L has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entered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the system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through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loans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 marker of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foreignness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introduced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delaryngealization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removed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fr-CH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word-finally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46961" y="3702385"/>
            <a:ext cx="1130360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CVC items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obey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the minimal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constraint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exists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independently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thus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geminate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cannot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removed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Metin kutusu 2">
            <a:extLst>
              <a:ext uri="{FF2B5EF4-FFF2-40B4-BE49-F238E27FC236}">
                <a16:creationId xmlns:a16="http://schemas.microsoft.com/office/drawing/2014/main" id="{4789D538-3057-D900-2241-C1805687115B}"/>
              </a:ext>
            </a:extLst>
          </p:cNvPr>
          <p:cNvSpPr txBox="1"/>
          <p:nvPr/>
        </p:nvSpPr>
        <p:spPr>
          <a:xfrm>
            <a:off x="441708" y="4653227"/>
            <a:ext cx="11303606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absence of RVA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CH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CH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: the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has no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removal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of H,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thus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nothing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happens</a:t>
            </a:r>
            <a:endParaRPr lang="fr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CH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CH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L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removed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coda position, but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not.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Reason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C-initial suffixes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domain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-final [[…C</a:t>
            </a:r>
            <a:r>
              <a:rPr lang="fr-CH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] C</a:t>
            </a:r>
            <a:r>
              <a:rPr lang="fr-CH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] and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therefore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immune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against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further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modification</a:t>
            </a:r>
            <a:endParaRPr lang="fr-CH" sz="2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96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/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152"/>
          <p:cNvSpPr txBox="1">
            <a:spLocks noChangeArrowheads="1"/>
          </p:cNvSpPr>
          <p:nvPr/>
        </p:nvSpPr>
        <p:spPr bwMode="auto">
          <a:xfrm>
            <a:off x="444613" y="1118435"/>
            <a:ext cx="10653315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66700" indent="-266700"/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Avery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, P. &amp; W.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Idsardi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. 2001.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Laryngeal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dimensions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completion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enhancement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. In T. A. Hall (ed.) </a:t>
            </a:r>
            <a:r>
              <a:rPr lang="pl-PL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Distinctive</a:t>
            </a:r>
            <a:r>
              <a:rPr lang="pl-PL" sz="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feature</a:t>
            </a:r>
            <a:r>
              <a:rPr lang="pl-PL" sz="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theory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. Berlin &amp; New York: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Mouton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Gruyter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. 41–70.</a:t>
            </a:r>
          </a:p>
          <a:p>
            <a:pPr marL="266700" indent="-26670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Beckman, J., M. Jessen &amp; Catherine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Ringen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. 2013. Empirical evidence for laryngeal features: aspirating vs. true voice languages. 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Journal of Linguistics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49(2). 259-284.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Cho, T. &amp; P.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Ladefoged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. 1999. Variation and universals in VOT: evidence from 18 languages. 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Journal of Phonetics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27. 207-229. 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Cho, T., D. H. Whalen &amp; G. Docherty. 2019. Voice onset time and beyond: Exploring laryngeal contrast in 19 languages. 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Journal of Phonetics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72. 52-65.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/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Cyran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, E. 2011. Laryngeal realism and laryngeal relativism: Two voicing systems in Polish? 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Studies in Polish Linguistics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6. 45-80.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/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Cyran, E. 2014. </a:t>
            </a:r>
            <a:r>
              <a:rPr lang="pl-PL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pl-PL" sz="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phonology</a:t>
            </a:r>
            <a:r>
              <a:rPr lang="pl-PL" sz="900" i="1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phonetics</a:t>
            </a:r>
            <a:r>
              <a:rPr lang="pl-PL" sz="900" i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Polish</a:t>
            </a:r>
            <a:r>
              <a:rPr lang="pl-PL" sz="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voicing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. Berlin: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Mouton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Gruyter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66700" indent="-266700"/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Cyran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, E. in press. Inherent Circularity in Laryngeal Realism? Three Levels of Explanation of the Pre-sonorant Sandhi Patterns in Polish. 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Studies in Polish Linguistics 2-3.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/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Docherty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G. 1992. </a:t>
            </a:r>
            <a:r>
              <a:rPr lang="pl-PL" sz="900" i="1" dirty="0">
                <a:latin typeface="Arial" panose="020B0604020202020204" pitchFamily="34" charset="0"/>
                <a:cs typeface="Arial" panose="020B0604020202020204" pitchFamily="34" charset="0"/>
              </a:rPr>
              <a:t>The Timing of </a:t>
            </a:r>
            <a:r>
              <a:rPr lang="pl-PL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Voicing</a:t>
            </a:r>
            <a:r>
              <a:rPr lang="pl-PL" sz="900" i="1" dirty="0">
                <a:latin typeface="Arial" panose="020B0604020202020204" pitchFamily="34" charset="0"/>
                <a:cs typeface="Arial" panose="020B0604020202020204" pitchFamily="34" charset="0"/>
              </a:rPr>
              <a:t> in British English Obstruents. 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Berlin &amp; New York: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Foris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66700" indent="-26670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Harris, J. 1994. 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English sound structure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. Oxford: Blackwell.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Harris, J. 2009. Why final obstruent devoicing is weakening. In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Kuniya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Nasukawa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&amp; Phillip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Backley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(eds.), 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Strength relations in phonology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, 9-45. Berlin and New York: Mouton de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Gruyter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/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Helgason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, P. &amp; C.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Ringen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. 2008. Voicing and Aspiration in Swedish Stops. 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Journal of Phonetics,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36: 607–628.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/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Honeybone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, P. 2002. Germanic Obstruent Lenition: Some Implications of Theoretical and Historical Phonology. PhD Dissertation, University of Newcastle upon Tyne.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/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Hulst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, H. van der. 2015. The laryngeal class in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RcvP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and voice phenomena in Dutch. In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Johanneke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Caspers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Yiya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Chen,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Willemijn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Heeren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, Jos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Pacilly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, Niels O. Schiller &amp; Ellen van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Zanten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(eds.), 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Above and beyond the segments: Experimental linguistics and phonetics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, 323-349. Amsterdam: John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Benjamins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Publishing Company.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Iverson, G. &amp; J. Salmons. 1995. Aspiration and laryngeal representation in Germanic. 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Phonology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12. 369-396.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/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Iverson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, G. K. &amp; J. C.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Salmons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. 2003.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Laryngeal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enhancement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early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Germanic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Phonology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20. 43–74.</a:t>
            </a:r>
          </a:p>
          <a:p>
            <a:pPr marL="266700" indent="-266700"/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Jakobson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, R., C. G. M.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Fant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&amp; M. Halle. 1952. 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Preliminaries to Speech Analysis: The Distinctive Features and their Correlates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. Cambridge, MA: MIT Press.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/>
            <a:r>
              <a:rPr lang="pl-PL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Kallestinova</a:t>
            </a:r>
            <a:r>
              <a:rPr lang="pl-PL" sz="900" b="1" dirty="0">
                <a:latin typeface="Arial" panose="020B0604020202020204" pitchFamily="34" charset="0"/>
                <a:cs typeface="Arial" panose="020B0604020202020204" pitchFamily="34" charset="0"/>
              </a:rPr>
              <a:t> 2004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/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Keating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P., Mikoś M. &amp; W.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Ganong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. 1981. A cross-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onset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perception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initial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stop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voicing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pl-PL" sz="900" i="1" dirty="0"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pl-PL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Acoustical</a:t>
            </a:r>
            <a:r>
              <a:rPr lang="pl-PL" sz="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Society</a:t>
            </a:r>
            <a:r>
              <a:rPr lang="pl-PL" sz="900" i="1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America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70: 1261–1271.</a:t>
            </a:r>
          </a:p>
          <a:p>
            <a:pPr marL="266700" indent="-266700"/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Lisker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, L. &amp; A. Abramson. 1964. A cross-language study of voicing in initial stops: acoustical measurements. 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20. 384-422. 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/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Liljencrants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, J. &amp; B.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Lindblom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. 1972.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Numerical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simulation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vowel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: the role of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perceptual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contrast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900" i="1" dirty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48. 839–862.</a:t>
            </a:r>
          </a:p>
          <a:p>
            <a:pPr marL="266700" indent="-266700"/>
            <a:r>
              <a:rPr lang="en-US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Öğüt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et al. 2006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/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Őri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, P. 2023. The Representation of Voicing: A Unified Analysis of Languages with Two Obstruent Series as “Aspirating” systems. PhD dissertation. Budapest: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Eötvös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Loránd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University.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/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Schwartz, G., K. Kaźmierski &amp; E. Wojtkowiak. 2021.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Perspectives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laryngeal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neutralisation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from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Polish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phonology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Phnology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38. 693–727.</a:t>
            </a:r>
          </a:p>
          <a:p>
            <a:pPr marL="266700" indent="-26670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Stevens, K. N. 1972. The quantal nature of speech: evidence from articulatory-acoustic data. In P. B. Denes &amp; E. E. David Jr. (eds.), 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Human Communication: A Unified View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, 51-66. New York: McGraw Hill.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/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Trubetzkoy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, N. 1939. </a:t>
            </a:r>
            <a:r>
              <a:rPr lang="en-GB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Grundzüge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GB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Phonologie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Göttingen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Vandenhoeck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Ruprecht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. Translated by Christiane </a:t>
            </a:r>
            <a:r>
              <a:rPr lang="en-GB" sz="900" dirty="0" err="1">
                <a:latin typeface="Arial" panose="020B0604020202020204" pitchFamily="34" charset="0"/>
                <a:cs typeface="Arial" panose="020B0604020202020204" pitchFamily="34" charset="0"/>
              </a:rPr>
              <a:t>Baltaxe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1969, 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Principles of Phonology.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Berkeley and Los Angeles, California: University of California Press.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/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Wojtkowiak, E. &amp; G. Schwartz. 2018. </a:t>
            </a:r>
            <a:r>
              <a:rPr lang="pl-PL" sz="900" i="1" dirty="0">
                <a:latin typeface="Arial" panose="020B0604020202020204" pitchFamily="34" charset="0"/>
                <a:cs typeface="Arial" panose="020B0604020202020204" pitchFamily="34" charset="0"/>
              </a:rPr>
              <a:t>Sandhi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voicing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dialectal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Polish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Prosodic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implications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pl-PL" sz="900" i="1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l-PL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Polish</a:t>
            </a:r>
            <a:r>
              <a:rPr lang="pl-PL" sz="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Linguistics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13(1). 123–124.</a:t>
            </a:r>
          </a:p>
          <a:p>
            <a:pPr marL="266700" indent="-26670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Vaux, B. and B. Samuels. 2005. Laryngeal Markedness and Aspiration. </a:t>
            </a:r>
            <a:r>
              <a:rPr lang="en-GB" sz="900" i="1" dirty="0">
                <a:latin typeface="Arial" panose="020B0604020202020204" pitchFamily="34" charset="0"/>
                <a:cs typeface="Arial" panose="020B0604020202020204" pitchFamily="34" charset="0"/>
              </a:rPr>
              <a:t>Phonology,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22: 395-436.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87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AFEE2F-F219-22B3-373A-8801A8153B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59BE17A7-CF00-DB91-39EF-0376B2AF4B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EEDFDE42-C69C-4B9F-3A57-5A4EE8A15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8D2F55FB-CF6A-EF6F-4B93-EA41579E3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7BDE7A72-B09F-B1C7-0266-D2D431C2D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8" y="1308498"/>
            <a:ext cx="10996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</a:t>
            </a:r>
            <a:r>
              <a:rPr lang="tr-TR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pattern</a:t>
            </a:r>
            <a:r>
              <a:rPr lang="tr-TR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monosyllabic</a:t>
            </a:r>
            <a:r>
              <a:rPr lang="tr-TR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roots</a:t>
            </a:r>
            <a:endParaRPr lang="tr-TR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6C02085F-D936-470B-8208-856B90F5CCF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13853" y="2951363"/>
          <a:ext cx="6329045" cy="1706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6780">
                  <a:extLst>
                    <a:ext uri="{9D8B030D-6E8A-4147-A177-3AD203B41FA5}">
                      <a16:colId xmlns:a16="http://schemas.microsoft.com/office/drawing/2014/main" val="2918605297"/>
                    </a:ext>
                  </a:extLst>
                </a:gridCol>
                <a:gridCol w="2227580">
                  <a:extLst>
                    <a:ext uri="{9D8B030D-6E8A-4147-A177-3AD203B41FA5}">
                      <a16:colId xmlns:a16="http://schemas.microsoft.com/office/drawing/2014/main" val="3045304621"/>
                    </a:ext>
                  </a:extLst>
                </a:gridCol>
                <a:gridCol w="1068705">
                  <a:extLst>
                    <a:ext uri="{9D8B030D-6E8A-4147-A177-3AD203B41FA5}">
                      <a16:colId xmlns:a16="http://schemas.microsoft.com/office/drawing/2014/main" val="1381082754"/>
                    </a:ext>
                  </a:extLst>
                </a:gridCol>
                <a:gridCol w="2125980">
                  <a:extLst>
                    <a:ext uri="{9D8B030D-6E8A-4147-A177-3AD203B41FA5}">
                      <a16:colId xmlns:a16="http://schemas.microsoft.com/office/drawing/2014/main" val="14120011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ball.Nom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ball.Acc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505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sɑtʃ</a:t>
                      </a:r>
                      <a:endParaRPr lang="tr-T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hair.Nom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sɑtʃ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hair.Acc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76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kɑt</a:t>
                      </a:r>
                      <a:endParaRPr lang="tr-T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layer.Nom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kɑt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layer.Acc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8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ɑk</a:t>
                      </a:r>
                      <a:endParaRPr lang="tr-T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white.Nom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ɑk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tr-TR" sz="2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white.Acc</a:t>
                      </a:r>
                      <a:r>
                        <a:rPr lang="tr-TR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4893689"/>
                  </a:ext>
                </a:extLst>
              </a:tr>
            </a:tbl>
          </a:graphicData>
        </a:graphic>
      </p:graphicFrame>
      <p:sp>
        <p:nvSpPr>
          <p:cNvPr id="3" name="Metin kutusu 2">
            <a:extLst>
              <a:ext uri="{FF2B5EF4-FFF2-40B4-BE49-F238E27FC236}">
                <a16:creationId xmlns:a16="http://schemas.microsoft.com/office/drawing/2014/main" id="{AB3A792D-BA3B-5B43-40AF-F2F60FFB5C82}"/>
              </a:ext>
            </a:extLst>
          </p:cNvPr>
          <p:cNvSpPr txBox="1"/>
          <p:nvPr/>
        </p:nvSpPr>
        <p:spPr>
          <a:xfrm>
            <a:off x="579854" y="2028033"/>
            <a:ext cx="1042342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he root-final stop may also be lexically voiceless in mon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syllabic roots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521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A8555-38E1-8009-35BD-EFC9A2AEB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F556831C-C708-DACA-C5E8-64F940451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7BF5C578-CC40-84B8-ABFA-6842DF12F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3DECB93B-69DE-A19D-64A7-DA3B695B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9E31F693-9C58-2F3D-5C58-1CF91E2B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8" y="913756"/>
            <a:ext cx="74833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monosyllabic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native items in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endParaRPr lang="tr-TR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/>
          </p:nvPr>
        </p:nvGraphicFramePr>
        <p:xfrm>
          <a:off x="7354923" y="168797"/>
          <a:ext cx="3897010" cy="1122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1304">
                  <a:extLst>
                    <a:ext uri="{9D8B030D-6E8A-4147-A177-3AD203B41FA5}">
                      <a16:colId xmlns:a16="http://schemas.microsoft.com/office/drawing/2014/main" val="266280594"/>
                    </a:ext>
                  </a:extLst>
                </a:gridCol>
                <a:gridCol w="1266226">
                  <a:extLst>
                    <a:ext uri="{9D8B030D-6E8A-4147-A177-3AD203B41FA5}">
                      <a16:colId xmlns:a16="http://schemas.microsoft.com/office/drawing/2014/main" val="1173165668"/>
                    </a:ext>
                  </a:extLst>
                </a:gridCol>
                <a:gridCol w="834740">
                  <a:extLst>
                    <a:ext uri="{9D8B030D-6E8A-4147-A177-3AD203B41FA5}">
                      <a16:colId xmlns:a16="http://schemas.microsoft.com/office/drawing/2014/main" val="3760057459"/>
                    </a:ext>
                  </a:extLst>
                </a:gridCol>
                <a:gridCol w="834740">
                  <a:extLst>
                    <a:ext uri="{9D8B030D-6E8A-4147-A177-3AD203B41FA5}">
                      <a16:colId xmlns:a16="http://schemas.microsoft.com/office/drawing/2014/main" val="3038558983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spelling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IPA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spelling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IPA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5198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ʃ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dʒ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769360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ʒ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ı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ɨ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4866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ç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tʃ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964920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710346"/>
              </p:ext>
            </p:extLst>
          </p:nvPr>
        </p:nvGraphicFramePr>
        <p:xfrm>
          <a:off x="640040" y="1511524"/>
          <a:ext cx="10907132" cy="4490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4447">
                  <a:extLst>
                    <a:ext uri="{9D8B030D-6E8A-4147-A177-3AD203B41FA5}">
                      <a16:colId xmlns:a16="http://schemas.microsoft.com/office/drawing/2014/main" val="1139954782"/>
                    </a:ext>
                  </a:extLst>
                </a:gridCol>
                <a:gridCol w="987972">
                  <a:extLst>
                    <a:ext uri="{9D8B030D-6E8A-4147-A177-3AD203B41FA5}">
                      <a16:colId xmlns:a16="http://schemas.microsoft.com/office/drawing/2014/main" val="783520474"/>
                    </a:ext>
                  </a:extLst>
                </a:gridCol>
                <a:gridCol w="1134600">
                  <a:extLst>
                    <a:ext uri="{9D8B030D-6E8A-4147-A177-3AD203B41FA5}">
                      <a16:colId xmlns:a16="http://schemas.microsoft.com/office/drawing/2014/main" val="758683082"/>
                    </a:ext>
                  </a:extLst>
                </a:gridCol>
                <a:gridCol w="1208690">
                  <a:extLst>
                    <a:ext uri="{9D8B030D-6E8A-4147-A177-3AD203B41FA5}">
                      <a16:colId xmlns:a16="http://schemas.microsoft.com/office/drawing/2014/main" val="3828565367"/>
                    </a:ext>
                  </a:extLst>
                </a:gridCol>
                <a:gridCol w="1124607">
                  <a:extLst>
                    <a:ext uri="{9D8B030D-6E8A-4147-A177-3AD203B41FA5}">
                      <a16:colId xmlns:a16="http://schemas.microsoft.com/office/drawing/2014/main" val="3627960940"/>
                    </a:ext>
                  </a:extLst>
                </a:gridCol>
                <a:gridCol w="1093076">
                  <a:extLst>
                    <a:ext uri="{9D8B030D-6E8A-4147-A177-3AD203B41FA5}">
                      <a16:colId xmlns:a16="http://schemas.microsoft.com/office/drawing/2014/main" val="1908646445"/>
                    </a:ext>
                  </a:extLst>
                </a:gridCol>
                <a:gridCol w="1388600">
                  <a:extLst>
                    <a:ext uri="{9D8B030D-6E8A-4147-A177-3AD203B41FA5}">
                      <a16:colId xmlns:a16="http://schemas.microsoft.com/office/drawing/2014/main" val="1377247040"/>
                    </a:ext>
                  </a:extLst>
                </a:gridCol>
                <a:gridCol w="1008993">
                  <a:extLst>
                    <a:ext uri="{9D8B030D-6E8A-4147-A177-3AD203B41FA5}">
                      <a16:colId xmlns:a16="http://schemas.microsoft.com/office/drawing/2014/main" val="1825839516"/>
                    </a:ext>
                  </a:extLst>
                </a:gridCol>
                <a:gridCol w="1019503">
                  <a:extLst>
                    <a:ext uri="{9D8B030D-6E8A-4147-A177-3AD203B41FA5}">
                      <a16:colId xmlns:a16="http://schemas.microsoft.com/office/drawing/2014/main" val="3196980540"/>
                    </a:ext>
                  </a:extLst>
                </a:gridCol>
                <a:gridCol w="1166644">
                  <a:extLst>
                    <a:ext uri="{9D8B030D-6E8A-4147-A177-3AD203B41FA5}">
                      <a16:colId xmlns:a16="http://schemas.microsoft.com/office/drawing/2014/main" val="2940964419"/>
                    </a:ext>
                  </a:extLst>
                </a:gridCol>
              </a:tblGrid>
              <a:tr h="18415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</a:t>
                      </a:r>
                      <a:r>
                        <a:rPr lang="fr-F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</a:t>
                      </a:r>
                      <a:r>
                        <a:rPr lang="fr-F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non-</a:t>
                      </a:r>
                      <a:r>
                        <a:rPr lang="fr-FR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voiceless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189728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Nom.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gloss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native?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Nom.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gloss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native?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Nom.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9443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ötʃ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öʤ</a:t>
                      </a:r>
                      <a:r>
                        <a:rPr lang="fr-F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-ü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revenge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saʤ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saʤ</a:t>
                      </a:r>
                      <a:r>
                        <a:rPr lang="fr-F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sheet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atʃ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atʃ</a:t>
                      </a:r>
                      <a:r>
                        <a:rPr lang="fr-F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75459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utʃ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uʤ</a:t>
                      </a:r>
                      <a:r>
                        <a:rPr lang="fr-F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-u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edge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ad-ɨ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CH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ip-i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96908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batʃ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baʤ</a:t>
                      </a:r>
                      <a:r>
                        <a:rPr lang="fr-F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tribute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öd-ü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gall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CH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tʃöp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tʃöp</a:t>
                      </a:r>
                      <a:r>
                        <a:rPr lang="fr-F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-ü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238479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gütʃ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güʤ</a:t>
                      </a:r>
                      <a:r>
                        <a:rPr lang="fr-F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-ü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force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kod-u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şap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şap</a:t>
                      </a:r>
                      <a:r>
                        <a:rPr lang="fr-F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57316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petʃ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peʤ</a:t>
                      </a:r>
                      <a:r>
                        <a:rPr lang="fr-F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-i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oven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led-i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CH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tüp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tüp-ü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768419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tatʃ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taaʤ</a:t>
                      </a:r>
                      <a:r>
                        <a:rPr lang="fr-F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crown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mod-u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CH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top-u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259150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ud-u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nod-u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CH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at-ɨ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560581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sud-u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soda </a:t>
                      </a:r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ash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ped-i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CH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et-i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06024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tad</a:t>
                      </a:r>
                      <a:r>
                        <a:rPr lang="fr-F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taste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lig-i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league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CH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it-i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64910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ot-u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786054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etc.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243251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more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68860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00892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867057"/>
                  </a:ext>
                </a:extLst>
              </a:tr>
            </a:tbl>
          </a:graphicData>
        </a:graphic>
      </p:graphicFrame>
      <p:sp>
        <p:nvSpPr>
          <p:cNvPr id="9" name="Text Box 152">
            <a:extLst>
              <a:ext uri="{FF2B5EF4-FFF2-40B4-BE49-F238E27FC236}">
                <a16:creationId xmlns:a16="http://schemas.microsoft.com/office/drawing/2014/main" id="{9E31F693-9C58-2F3D-5C58-1CF91E2B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835" y="6074257"/>
            <a:ext cx="77984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row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numbers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Inkelas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Orgun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(1995)</a:t>
            </a:r>
          </a:p>
          <a:p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count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Moran (1985)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Turkish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-English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dictionary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excluding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>
                <a:latin typeface="Arial" panose="020B0604020202020204" pitchFamily="34" charset="0"/>
                <a:cs typeface="Arial" panose="020B0604020202020204" pitchFamily="34" charset="0"/>
              </a:rPr>
              <a:t>velars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111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A8555-38E1-8009-35BD-EFC9A2AEB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3" name="Line 3">
            <a:extLst>
              <a:ext uri="{FF2B5EF4-FFF2-40B4-BE49-F238E27FC236}">
                <a16:creationId xmlns:a16="http://schemas.microsoft.com/office/drawing/2014/main" id="{F556831C-C708-DACA-C5E8-64F940451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133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7BF5C578-CC40-84B8-ABFA-6842DF12F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0" y="104831"/>
            <a:ext cx="8142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H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fr-FR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space réservé du numéro de diapositive 1">
            <a:extLst>
              <a:ext uri="{FF2B5EF4-FFF2-40B4-BE49-F238E27FC236}">
                <a16:creationId xmlns:a16="http://schemas.microsoft.com/office/drawing/2014/main" id="{3DECB93B-69DE-A19D-64A7-DA3B695B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9880" y="6307672"/>
            <a:ext cx="1463040" cy="274320"/>
          </a:xfrm>
        </p:spPr>
        <p:txBody>
          <a:bodyPr/>
          <a:lstStyle/>
          <a:p>
            <a:fld id="{305A5218-67EB-234F-80CC-644050E16D6B}" type="slidenum">
              <a:rPr lang="fr-FR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fld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52">
            <a:extLst>
              <a:ext uri="{FF2B5EF4-FFF2-40B4-BE49-F238E27FC236}">
                <a16:creationId xmlns:a16="http://schemas.microsoft.com/office/drawing/2014/main" id="{9E31F693-9C58-2F3D-5C58-1CF91E2B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8" y="913756"/>
            <a:ext cx="74833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zoom on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loans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don't</a:t>
            </a:r>
            <a:r>
              <a:rPr lang="fr-CH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devoice</a:t>
            </a:r>
            <a:endParaRPr lang="tr-TR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08562"/>
              </p:ext>
            </p:extLst>
          </p:nvPr>
        </p:nvGraphicFramePr>
        <p:xfrm>
          <a:off x="7354923" y="168797"/>
          <a:ext cx="3897010" cy="1122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1304">
                  <a:extLst>
                    <a:ext uri="{9D8B030D-6E8A-4147-A177-3AD203B41FA5}">
                      <a16:colId xmlns:a16="http://schemas.microsoft.com/office/drawing/2014/main" val="266280594"/>
                    </a:ext>
                  </a:extLst>
                </a:gridCol>
                <a:gridCol w="1266226">
                  <a:extLst>
                    <a:ext uri="{9D8B030D-6E8A-4147-A177-3AD203B41FA5}">
                      <a16:colId xmlns:a16="http://schemas.microsoft.com/office/drawing/2014/main" val="1173165668"/>
                    </a:ext>
                  </a:extLst>
                </a:gridCol>
                <a:gridCol w="834740">
                  <a:extLst>
                    <a:ext uri="{9D8B030D-6E8A-4147-A177-3AD203B41FA5}">
                      <a16:colId xmlns:a16="http://schemas.microsoft.com/office/drawing/2014/main" val="3760057459"/>
                    </a:ext>
                  </a:extLst>
                </a:gridCol>
                <a:gridCol w="834740">
                  <a:extLst>
                    <a:ext uri="{9D8B030D-6E8A-4147-A177-3AD203B41FA5}">
                      <a16:colId xmlns:a16="http://schemas.microsoft.com/office/drawing/2014/main" val="3038558983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spelling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IPA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spelling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IPA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5198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ʃ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dʒ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769360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ʒ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ɨ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ɨ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4866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ç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tʃ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964920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310040"/>
              </p:ext>
            </p:extLst>
          </p:nvPr>
        </p:nvGraphicFramePr>
        <p:xfrm>
          <a:off x="94592" y="1689850"/>
          <a:ext cx="12018661" cy="3368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3600">
                  <a:extLst>
                    <a:ext uri="{9D8B030D-6E8A-4147-A177-3AD203B41FA5}">
                      <a16:colId xmlns:a16="http://schemas.microsoft.com/office/drawing/2014/main" val="113995478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783520474"/>
                    </a:ext>
                  </a:extLst>
                </a:gridCol>
                <a:gridCol w="1388600">
                  <a:extLst>
                    <a:ext uri="{9D8B030D-6E8A-4147-A177-3AD203B41FA5}">
                      <a16:colId xmlns:a16="http://schemas.microsoft.com/office/drawing/2014/main" val="758683082"/>
                    </a:ext>
                  </a:extLst>
                </a:gridCol>
                <a:gridCol w="944100">
                  <a:extLst>
                    <a:ext uri="{9D8B030D-6E8A-4147-A177-3AD203B41FA5}">
                      <a16:colId xmlns:a16="http://schemas.microsoft.com/office/drawing/2014/main" val="3828565367"/>
                    </a:ext>
                  </a:extLst>
                </a:gridCol>
                <a:gridCol w="1172700">
                  <a:extLst>
                    <a:ext uri="{9D8B030D-6E8A-4147-A177-3AD203B41FA5}">
                      <a16:colId xmlns:a16="http://schemas.microsoft.com/office/drawing/2014/main" val="3627960940"/>
                    </a:ext>
                  </a:extLst>
                </a:gridCol>
                <a:gridCol w="1109200">
                  <a:extLst>
                    <a:ext uri="{9D8B030D-6E8A-4147-A177-3AD203B41FA5}">
                      <a16:colId xmlns:a16="http://schemas.microsoft.com/office/drawing/2014/main" val="1908646445"/>
                    </a:ext>
                  </a:extLst>
                </a:gridCol>
                <a:gridCol w="1121900">
                  <a:extLst>
                    <a:ext uri="{9D8B030D-6E8A-4147-A177-3AD203B41FA5}">
                      <a16:colId xmlns:a16="http://schemas.microsoft.com/office/drawing/2014/main" val="1377247040"/>
                    </a:ext>
                  </a:extLst>
                </a:gridCol>
                <a:gridCol w="944100">
                  <a:extLst>
                    <a:ext uri="{9D8B030D-6E8A-4147-A177-3AD203B41FA5}">
                      <a16:colId xmlns:a16="http://schemas.microsoft.com/office/drawing/2014/main" val="1825839516"/>
                    </a:ext>
                  </a:extLst>
                </a:gridCol>
                <a:gridCol w="779000">
                  <a:extLst>
                    <a:ext uri="{9D8B030D-6E8A-4147-A177-3AD203B41FA5}">
                      <a16:colId xmlns:a16="http://schemas.microsoft.com/office/drawing/2014/main" val="3196980540"/>
                    </a:ext>
                  </a:extLst>
                </a:gridCol>
                <a:gridCol w="931400">
                  <a:extLst>
                    <a:ext uri="{9D8B030D-6E8A-4147-A177-3AD203B41FA5}">
                      <a16:colId xmlns:a16="http://schemas.microsoft.com/office/drawing/2014/main" val="1113655584"/>
                    </a:ext>
                  </a:extLst>
                </a:gridCol>
                <a:gridCol w="982200">
                  <a:extLst>
                    <a:ext uri="{9D8B030D-6E8A-4147-A177-3AD203B41FA5}">
                      <a16:colId xmlns:a16="http://schemas.microsoft.com/office/drawing/2014/main" val="2272086301"/>
                    </a:ext>
                  </a:extLst>
                </a:gridCol>
                <a:gridCol w="977461">
                  <a:extLst>
                    <a:ext uri="{9D8B030D-6E8A-4147-A177-3AD203B41FA5}">
                      <a16:colId xmlns:a16="http://schemas.microsoft.com/office/drawing/2014/main" val="2940964419"/>
                    </a:ext>
                  </a:extLst>
                </a:gridCol>
              </a:tblGrid>
              <a:tr h="18415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C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C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CVCVC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C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CVCC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216348"/>
                  </a:ext>
                </a:extLst>
              </a:tr>
              <a:tr h="18415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</a:t>
                      </a:r>
                      <a:r>
                        <a:rPr lang="fr-F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non-</a:t>
                      </a:r>
                      <a:r>
                        <a:rPr lang="fr-FR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voiced</a:t>
                      </a:r>
                      <a:r>
                        <a:rPr lang="fr-F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non-</a:t>
                      </a:r>
                      <a:r>
                        <a:rPr lang="fr-FR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devoicing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189728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Nom.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gloss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native?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Nom.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gloss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native?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Nom.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gloss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native?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9443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saʤ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saʤ</a:t>
                      </a:r>
                      <a:r>
                        <a:rPr lang="fr-F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-ɨ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sheet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etüd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etüd</a:t>
                      </a:r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-ü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gard</a:t>
                      </a:r>
                      <a:r>
                        <a:rPr lang="fr-CH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fr-F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ɨ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guard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75459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ad-ɨ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CH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jeolog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jeolo</a:t>
                      </a:r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-u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geologist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alg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alg</a:t>
                      </a:r>
                      <a:r>
                        <a:rPr lang="fr-CH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fr-F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ɨ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algae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CH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96908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öd</a:t>
                      </a:r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-ü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gall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CH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barkod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barkod-u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barcode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morg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morg</a:t>
                      </a:r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-u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morgue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CH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238479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kod</a:t>
                      </a:r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-u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tirend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tirend</a:t>
                      </a:r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-i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trend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CH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ring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ring-i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ring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CH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57316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led-i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CH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puding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puding-i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pudding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768419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mod-u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CH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259150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nod-u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CH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560581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ped-i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pad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CH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06024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</a:t>
                      </a:r>
                      <a:r>
                        <a:rPr lang="fr-F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-i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league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CH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649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07151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Diapositive 1&quot;/&gt;&lt;property id=&quot;20307&quot; value=&quot;262&quot;/&gt;&lt;/object&gt;&lt;object type=&quot;3&quot; unique_id=&quot;10004&quot;&gt;&lt;property id=&quot;20148&quot; value=&quot;5&quot;/&gt;&lt;property id=&quot;20300&quot; value=&quot;Diapositive 2&quot;/&gt;&lt;property id=&quot;20307&quot; value=&quot;264&quot;/&gt;&lt;/object&gt;&lt;object type=&quot;3&quot; unique_id=&quot;10005&quot;&gt;&lt;property id=&quot;20148&quot; value=&quot;5&quot;/&gt;&lt;property id=&quot;20300&quot; value=&quot;Diapositive 3&quot;/&gt;&lt;property id=&quot;20307&quot; value=&quot;265&quot;/&gt;&lt;/object&gt;&lt;object type=&quot;3&quot; unique_id=&quot;10006&quot;&gt;&lt;property id=&quot;20148&quot; value=&quot;5&quot;/&gt;&lt;property id=&quot;20300&quot; value=&quot;Diapositive 4&quot;/&gt;&lt;property id=&quot;20307&quot; value=&quot;269&quot;/&gt;&lt;/object&gt;&lt;object type=&quot;3&quot; unique_id=&quot;10007&quot;&gt;&lt;property id=&quot;20148&quot; value=&quot;5&quot;/&gt;&lt;property id=&quot;20300&quot; value=&quot;Diapositive 16&quot;/&gt;&lt;property id=&quot;20307&quot; value=&quot;270&quot;/&gt;&lt;/object&gt;&lt;object type=&quot;3&quot; unique_id=&quot;10013&quot;&gt;&lt;property id=&quot;20148&quot; value=&quot;5&quot;/&gt;&lt;property id=&quot;20300&quot; value=&quot;Diapositive 5&quot;/&gt;&lt;property id=&quot;20307&quot; value=&quot;268&quot;/&gt;&lt;/object&gt;&lt;object type=&quot;3&quot; unique_id=&quot;10014&quot;&gt;&lt;property id=&quot;20148&quot; value=&quot;5&quot;/&gt;&lt;property id=&quot;20300&quot; value=&quot;Diapositive 7&quot;/&gt;&lt;property id=&quot;20307&quot; value=&quot;266&quot;/&gt;&lt;/object&gt;&lt;object type=&quot;3&quot; unique_id=&quot;10017&quot;&gt;&lt;property id=&quot;20148&quot; value=&quot;5&quot;/&gt;&lt;property id=&quot;20300&quot; value=&quot;Diapositive 8&quot;/&gt;&lt;property id=&quot;20307&quot; value=&quot;256&quot;/&gt;&lt;/object&gt;&lt;object type=&quot;3&quot; unique_id=&quot;10018&quot;&gt;&lt;property id=&quot;20148&quot; value=&quot;5&quot;/&gt;&lt;property id=&quot;20300&quot; value=&quot;Diapositive 9&quot;/&gt;&lt;property id=&quot;20307&quot; value=&quot;257&quot;/&gt;&lt;/object&gt;&lt;object type=&quot;3&quot; unique_id=&quot;10019&quot;&gt;&lt;property id=&quot;20148&quot; value=&quot;5&quot;/&gt;&lt;property id=&quot;20300&quot; value=&quot;Diapositive 10&quot;/&gt;&lt;property id=&quot;20307&quot; value=&quot;258&quot;/&gt;&lt;/object&gt;&lt;object type=&quot;3&quot; unique_id=&quot;10020&quot;&gt;&lt;property id=&quot;20148&quot; value=&quot;5&quot;/&gt;&lt;property id=&quot;20300&quot; value=&quot;Diapositive 11&quot;/&gt;&lt;property id=&quot;20307&quot; value=&quot;259&quot;/&gt;&lt;/object&gt;&lt;object type=&quot;3&quot; unique_id=&quot;10021&quot;&gt;&lt;property id=&quot;20148&quot; value=&quot;5&quot;/&gt;&lt;property id=&quot;20300&quot; value=&quot;Diapositive 12&quot;/&gt;&lt;property id=&quot;20307&quot; value=&quot;261&quot;/&gt;&lt;/object&gt;&lt;object type=&quot;3&quot; unique_id=&quot;10022&quot;&gt;&lt;property id=&quot;20148&quot; value=&quot;5&quot;/&gt;&lt;property id=&quot;20300&quot; value=&quot;Diapositive 13&quot;/&gt;&lt;property id=&quot;20307&quot; value=&quot;277&quot;/&gt;&lt;/object&gt;&lt;object type=&quot;3&quot; unique_id=&quot;10023&quot;&gt;&lt;property id=&quot;20148&quot; value=&quot;5&quot;/&gt;&lt;property id=&quot;20300&quot; value=&quot;Diapositive 14&quot;/&gt;&lt;property id=&quot;20307&quot; value=&quot;279&quot;/&gt;&lt;/object&gt;&lt;object type=&quot;3&quot; unique_id=&quot;10024&quot;&gt;&lt;property id=&quot;20148&quot; value=&quot;5&quot;/&gt;&lt;property id=&quot;20300&quot; value=&quot;Diapositive 15&quot;/&gt;&lt;property id=&quot;20307&quot; value=&quot;278&quot;/&gt;&lt;/object&gt;&lt;object type=&quot;3&quot; unique_id=&quot;10361&quot;&gt;&lt;property id=&quot;20148&quot; value=&quot;5&quot;/&gt;&lt;property id=&quot;20300&quot; value=&quot;Diapositive 17&quot;/&gt;&lt;property id=&quot;20307&quot; value=&quot;280&quot;/&gt;&lt;/object&gt;&lt;object type=&quot;3&quot; unique_id=&quot;10362&quot;&gt;&lt;property id=&quot;20148&quot; value=&quot;5&quot;/&gt;&lt;property id=&quot;20300&quot; value=&quot;Diapositive 18&quot;/&gt;&lt;property id=&quot;20307&quot; value=&quot;281&quot;/&gt;&lt;/object&gt;&lt;object type=&quot;3&quot; unique_id=&quot;10363&quot;&gt;&lt;property id=&quot;20148&quot; value=&quot;5&quot;/&gt;&lt;property id=&quot;20300&quot; value=&quot;Diapositive 19&quot;/&gt;&lt;property id=&quot;20307&quot; value=&quot;282&quot;/&gt;&lt;/object&gt;&lt;object type=&quot;3&quot; unique_id=&quot;10364&quot;&gt;&lt;property id=&quot;20148&quot; value=&quot;5&quot;/&gt;&lt;property id=&quot;20300&quot; value=&quot;Diapositive 20&quot;/&gt;&lt;property id=&quot;20307&quot; value=&quot;283&quot;/&gt;&lt;/object&gt;&lt;object type=&quot;3&quot; unique_id=&quot;10365&quot;&gt;&lt;property id=&quot;20148&quot; value=&quot;5&quot;/&gt;&lt;property id=&quot;20300&quot; value=&quot;Diapositive 21&quot;/&gt;&lt;property id=&quot;20307&quot; value=&quot;284&quot;/&gt;&lt;/object&gt;&lt;object type=&quot;3&quot; unique_id=&quot;10487&quot;&gt;&lt;property id=&quot;20148&quot; value=&quot;5&quot;/&gt;&lt;property id=&quot;20300&quot; value=&quot;Diapositive 22&quot;/&gt;&lt;property id=&quot;20307&quot; value=&quot;285&quot;/&gt;&lt;/object&gt;&lt;object type=&quot;3&quot; unique_id=&quot;10488&quot;&gt;&lt;property id=&quot;20148&quot; value=&quot;5&quot;/&gt;&lt;property id=&quot;20300&quot; value=&quot;Diapositive 6&quot;/&gt;&lt;property id=&quot;20307&quot; value=&quot;286&quot;/&gt;&lt;/object&gt;&lt;/object&gt;&lt;object type=&quot;8&quot; unique_id=&quot;10048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26471</TotalTime>
  <Words>8329</Words>
  <Application>Microsoft Office PowerPoint</Application>
  <PresentationFormat>Grand écran</PresentationFormat>
  <Paragraphs>1625</Paragraphs>
  <Slides>64</Slides>
  <Notes>64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64</vt:i4>
      </vt:variant>
    </vt:vector>
  </HeadingPairs>
  <TitlesOfParts>
    <vt:vector size="73" baseType="lpstr">
      <vt:lpstr>Arial</vt:lpstr>
      <vt:lpstr>Century Gothic</vt:lpstr>
      <vt:lpstr>CMU Serif Roman</vt:lpstr>
      <vt:lpstr>Garamond</vt:lpstr>
      <vt:lpstr>IPAKiel</vt:lpstr>
      <vt:lpstr>Symbol</vt:lpstr>
      <vt:lpstr>Times New Roman</vt:lpstr>
      <vt:lpstr>Wingdings</vt:lpstr>
      <vt:lpstr>Savon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Newell</dc:creator>
  <cp:lastModifiedBy>Tobias</cp:lastModifiedBy>
  <cp:revision>698</cp:revision>
  <dcterms:created xsi:type="dcterms:W3CDTF">2020-10-19T22:20:01Z</dcterms:created>
  <dcterms:modified xsi:type="dcterms:W3CDTF">2024-12-18T00:43:05Z</dcterms:modified>
</cp:coreProperties>
</file>